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448" r:id="rId3"/>
    <p:sldId id="442" r:id="rId4"/>
    <p:sldId id="439" r:id="rId5"/>
    <p:sldId id="443" r:id="rId6"/>
    <p:sldId id="440" r:id="rId7"/>
    <p:sldId id="444" r:id="rId8"/>
    <p:sldId id="445" r:id="rId9"/>
    <p:sldId id="446" r:id="rId10"/>
    <p:sldId id="447" r:id="rId11"/>
    <p:sldId id="449" r:id="rId12"/>
    <p:sldId id="450" r:id="rId13"/>
    <p:sldId id="451" r:id="rId14"/>
    <p:sldId id="452" r:id="rId15"/>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6327"/>
  </p:normalViewPr>
  <p:slideViewPr>
    <p:cSldViewPr snapToGrid="0" snapToObjects="1">
      <p:cViewPr varScale="1">
        <p:scale>
          <a:sx n="124" d="100"/>
          <a:sy n="124" d="100"/>
        </p:scale>
        <p:origin x="5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hdphoto3.wdp>
</file>

<file path=ppt/media/hdphoto4.wdp>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3.pn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B3249-E49A-B014-071F-F8929A001913}"/>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NL"/>
          </a:p>
        </p:txBody>
      </p:sp>
      <p:sp>
        <p:nvSpPr>
          <p:cNvPr id="3" name="Subtitle 2">
            <a:extLst>
              <a:ext uri="{FF2B5EF4-FFF2-40B4-BE49-F238E27FC236}">
                <a16:creationId xmlns:a16="http://schemas.microsoft.com/office/drawing/2014/main" id="{01307195-8FA9-55D4-3EA1-DA98ED5F15C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NL"/>
          </a:p>
        </p:txBody>
      </p:sp>
      <p:sp>
        <p:nvSpPr>
          <p:cNvPr id="4" name="Date Placeholder 3">
            <a:extLst>
              <a:ext uri="{FF2B5EF4-FFF2-40B4-BE49-F238E27FC236}">
                <a16:creationId xmlns:a16="http://schemas.microsoft.com/office/drawing/2014/main" id="{0ECEABE1-10EE-6964-4449-249345964A55}"/>
              </a:ext>
            </a:extLst>
          </p:cNvPr>
          <p:cNvSpPr>
            <a:spLocks noGrp="1"/>
          </p:cNvSpPr>
          <p:nvPr>
            <p:ph type="dt" sz="half" idx="10"/>
          </p:nvPr>
        </p:nvSpPr>
        <p:spPr/>
        <p:txBody>
          <a:bodyPr/>
          <a:lstStyle/>
          <a:p>
            <a:fld id="{82E37FE9-E5DB-8D40-A8A2-754EB6988881}" type="datetimeFigureOut">
              <a:rPr lang="en-NL" smtClean="0"/>
              <a:t>15/04/2022</a:t>
            </a:fld>
            <a:endParaRPr lang="en-NL"/>
          </a:p>
        </p:txBody>
      </p:sp>
      <p:sp>
        <p:nvSpPr>
          <p:cNvPr id="5" name="Footer Placeholder 4">
            <a:extLst>
              <a:ext uri="{FF2B5EF4-FFF2-40B4-BE49-F238E27FC236}">
                <a16:creationId xmlns:a16="http://schemas.microsoft.com/office/drawing/2014/main" id="{513D4765-46D9-C20B-CFCD-F413740534B6}"/>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DC403D17-A13E-5822-DB46-0E1F09FE8095}"/>
              </a:ext>
            </a:extLst>
          </p:cNvPr>
          <p:cNvSpPr>
            <a:spLocks noGrp="1"/>
          </p:cNvSpPr>
          <p:nvPr>
            <p:ph type="sldNum" sz="quarter" idx="12"/>
          </p:nvPr>
        </p:nvSpPr>
        <p:spPr/>
        <p:txBody>
          <a:bodyPr/>
          <a:lstStyle/>
          <a:p>
            <a:fld id="{2BFC32A0-C5F1-A04D-9476-7B9223E21221}" type="slidenum">
              <a:rPr lang="en-NL" smtClean="0"/>
              <a:t>‹#›</a:t>
            </a:fld>
            <a:endParaRPr lang="en-NL"/>
          </a:p>
        </p:txBody>
      </p:sp>
    </p:spTree>
    <p:extLst>
      <p:ext uri="{BB962C8B-B14F-4D97-AF65-F5344CB8AC3E}">
        <p14:creationId xmlns:p14="http://schemas.microsoft.com/office/powerpoint/2010/main" val="25286135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1F504-383A-D745-A5FD-4AD8CCD5ED80}"/>
              </a:ext>
            </a:extLst>
          </p:cNvPr>
          <p:cNvSpPr>
            <a:spLocks noGrp="1"/>
          </p:cNvSpPr>
          <p:nvPr>
            <p:ph type="title"/>
          </p:nvPr>
        </p:nvSpPr>
        <p:spPr/>
        <p:txBody>
          <a:bodyPr/>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579378B4-9B97-64C3-F960-910F957D8609}"/>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B5E4575B-750C-4713-4BA9-0F5FE2392030}"/>
              </a:ext>
            </a:extLst>
          </p:cNvPr>
          <p:cNvSpPr>
            <a:spLocks noGrp="1"/>
          </p:cNvSpPr>
          <p:nvPr>
            <p:ph type="dt" sz="half" idx="10"/>
          </p:nvPr>
        </p:nvSpPr>
        <p:spPr/>
        <p:txBody>
          <a:bodyPr/>
          <a:lstStyle/>
          <a:p>
            <a:fld id="{82E37FE9-E5DB-8D40-A8A2-754EB6988881}" type="datetimeFigureOut">
              <a:rPr lang="en-NL" smtClean="0"/>
              <a:t>15/04/2022</a:t>
            </a:fld>
            <a:endParaRPr lang="en-NL"/>
          </a:p>
        </p:txBody>
      </p:sp>
      <p:sp>
        <p:nvSpPr>
          <p:cNvPr id="5" name="Footer Placeholder 4">
            <a:extLst>
              <a:ext uri="{FF2B5EF4-FFF2-40B4-BE49-F238E27FC236}">
                <a16:creationId xmlns:a16="http://schemas.microsoft.com/office/drawing/2014/main" id="{E8F3F109-3DA3-39AF-7306-195F3258F00A}"/>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A4830C84-D34B-2BB6-E141-45774C3A30B2}"/>
              </a:ext>
            </a:extLst>
          </p:cNvPr>
          <p:cNvSpPr>
            <a:spLocks noGrp="1"/>
          </p:cNvSpPr>
          <p:nvPr>
            <p:ph type="sldNum" sz="quarter" idx="12"/>
          </p:nvPr>
        </p:nvSpPr>
        <p:spPr/>
        <p:txBody>
          <a:bodyPr/>
          <a:lstStyle/>
          <a:p>
            <a:fld id="{2BFC32A0-C5F1-A04D-9476-7B9223E21221}" type="slidenum">
              <a:rPr lang="en-NL" smtClean="0"/>
              <a:t>‹#›</a:t>
            </a:fld>
            <a:endParaRPr lang="en-NL"/>
          </a:p>
        </p:txBody>
      </p:sp>
    </p:spTree>
    <p:extLst>
      <p:ext uri="{BB962C8B-B14F-4D97-AF65-F5344CB8AC3E}">
        <p14:creationId xmlns:p14="http://schemas.microsoft.com/office/powerpoint/2010/main" val="39769857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62CA04A-09D2-1249-5C5C-5F493C64333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3FBCDC61-10B5-9EFE-6B39-5C2302B4E72E}"/>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CE3C40E9-95A6-1538-36A1-92775E8F4120}"/>
              </a:ext>
            </a:extLst>
          </p:cNvPr>
          <p:cNvSpPr>
            <a:spLocks noGrp="1"/>
          </p:cNvSpPr>
          <p:nvPr>
            <p:ph type="dt" sz="half" idx="10"/>
          </p:nvPr>
        </p:nvSpPr>
        <p:spPr/>
        <p:txBody>
          <a:bodyPr/>
          <a:lstStyle/>
          <a:p>
            <a:fld id="{82E37FE9-E5DB-8D40-A8A2-754EB6988881}" type="datetimeFigureOut">
              <a:rPr lang="en-NL" smtClean="0"/>
              <a:t>15/04/2022</a:t>
            </a:fld>
            <a:endParaRPr lang="en-NL"/>
          </a:p>
        </p:txBody>
      </p:sp>
      <p:sp>
        <p:nvSpPr>
          <p:cNvPr id="5" name="Footer Placeholder 4">
            <a:extLst>
              <a:ext uri="{FF2B5EF4-FFF2-40B4-BE49-F238E27FC236}">
                <a16:creationId xmlns:a16="http://schemas.microsoft.com/office/drawing/2014/main" id="{9604CBFC-DF02-1AE6-D62D-0BA61CDEFDD0}"/>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A564D13E-A008-5024-271A-8B259B585796}"/>
              </a:ext>
            </a:extLst>
          </p:cNvPr>
          <p:cNvSpPr>
            <a:spLocks noGrp="1"/>
          </p:cNvSpPr>
          <p:nvPr>
            <p:ph type="sldNum" sz="quarter" idx="12"/>
          </p:nvPr>
        </p:nvSpPr>
        <p:spPr/>
        <p:txBody>
          <a:bodyPr/>
          <a:lstStyle/>
          <a:p>
            <a:fld id="{2BFC32A0-C5F1-A04D-9476-7B9223E21221}" type="slidenum">
              <a:rPr lang="en-NL" smtClean="0"/>
              <a:t>‹#›</a:t>
            </a:fld>
            <a:endParaRPr lang="en-NL"/>
          </a:p>
        </p:txBody>
      </p:sp>
    </p:spTree>
    <p:extLst>
      <p:ext uri="{BB962C8B-B14F-4D97-AF65-F5344CB8AC3E}">
        <p14:creationId xmlns:p14="http://schemas.microsoft.com/office/powerpoint/2010/main" val="23388664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Photo Editorial">
    <p:spTree>
      <p:nvGrpSpPr>
        <p:cNvPr id="1" name=""/>
        <p:cNvGrpSpPr/>
        <p:nvPr/>
      </p:nvGrpSpPr>
      <p:grpSpPr>
        <a:xfrm>
          <a:off x="0" y="0"/>
          <a:ext cx="0" cy="0"/>
          <a:chOff x="0" y="0"/>
          <a:chExt cx="0" cy="0"/>
        </a:xfrm>
      </p:grpSpPr>
      <p:sp>
        <p:nvSpPr>
          <p:cNvPr id="24" name="Text Placeholder 2">
            <a:extLst>
              <a:ext uri="{FF2B5EF4-FFF2-40B4-BE49-F238E27FC236}">
                <a16:creationId xmlns:a16="http://schemas.microsoft.com/office/drawing/2014/main" id="{0F3E4010-148D-7E49-BD2F-A91082528FA8}"/>
              </a:ext>
            </a:extLst>
          </p:cNvPr>
          <p:cNvSpPr>
            <a:spLocks noGrp="1"/>
          </p:cNvSpPr>
          <p:nvPr>
            <p:ph type="body" sz="quarter" idx="14" hasCustomPrompt="1"/>
          </p:nvPr>
        </p:nvSpPr>
        <p:spPr>
          <a:xfrm>
            <a:off x="5411824" y="1303985"/>
            <a:ext cx="6080521" cy="392113"/>
          </a:xfrm>
          <a:prstGeom prst="rect">
            <a:avLst/>
          </a:prstGeom>
        </p:spPr>
        <p:txBody>
          <a:bodyPr lIns="0" tIns="0" rIns="0" bIns="0" anchor="t"/>
          <a:lstStyle>
            <a:lvl1pPr marL="0" indent="0" algn="ctr">
              <a:lnSpc>
                <a:spcPct val="80000"/>
              </a:lnSpc>
              <a:spcBef>
                <a:spcPts val="0"/>
              </a:spcBef>
              <a:buNone/>
              <a:defRPr sz="4000" b="1" i="0">
                <a:latin typeface="Futura ND for Nike 365 Cn XBd" panose="020B0806020204030204" pitchFamily="34" charset="77"/>
                <a:cs typeface="Futura Condensed Medium" panose="020B0602020204020303" pitchFamily="34" charset="-79"/>
              </a:defRPr>
            </a:lvl1pPr>
          </a:lstStyle>
          <a:p>
            <a:pPr lvl="0"/>
            <a:r>
              <a:rPr lang="en-US" dirty="0"/>
              <a:t>LARGE COPY EXAMPLE</a:t>
            </a:r>
          </a:p>
        </p:txBody>
      </p:sp>
      <p:sp>
        <p:nvSpPr>
          <p:cNvPr id="25" name="Text Placeholder 13">
            <a:extLst>
              <a:ext uri="{FF2B5EF4-FFF2-40B4-BE49-F238E27FC236}">
                <a16:creationId xmlns:a16="http://schemas.microsoft.com/office/drawing/2014/main" id="{3FFFD5D8-0C1E-3F42-9A74-13A19F500D7E}"/>
              </a:ext>
            </a:extLst>
          </p:cNvPr>
          <p:cNvSpPr>
            <a:spLocks noGrp="1"/>
          </p:cNvSpPr>
          <p:nvPr>
            <p:ph type="body" sz="quarter" idx="12" hasCustomPrompt="1"/>
          </p:nvPr>
        </p:nvSpPr>
        <p:spPr>
          <a:xfrm>
            <a:off x="5411824" y="1843665"/>
            <a:ext cx="6080521" cy="200055"/>
          </a:xfrm>
          <a:prstGeom prst="rect">
            <a:avLst/>
          </a:prstGeom>
        </p:spPr>
        <p:txBody>
          <a:bodyPr lIns="0" tIns="0" rIns="0" bIns="0" anchor="t"/>
          <a:lstStyle>
            <a:lvl1pPr marL="0" indent="0" algn="ctr">
              <a:lnSpc>
                <a:spcPct val="80000"/>
              </a:lnSpc>
              <a:buNone/>
              <a:defRPr sz="1600" b="0" i="0" spc="300">
                <a:solidFill>
                  <a:schemeClr val="tx1"/>
                </a:solidFill>
                <a:latin typeface="Arial Nova Cond" panose="020B0506020202020204" pitchFamily="34" charset="0"/>
              </a:defRPr>
            </a:lvl1pPr>
          </a:lstStyle>
          <a:p>
            <a:pPr lvl="0"/>
            <a:r>
              <a:rPr lang="en-US" dirty="0"/>
              <a:t>SUBTITLE GOES HERE</a:t>
            </a:r>
          </a:p>
        </p:txBody>
      </p:sp>
      <p:sp>
        <p:nvSpPr>
          <p:cNvPr id="23" name="Picture Placeholder 11">
            <a:extLst>
              <a:ext uri="{FF2B5EF4-FFF2-40B4-BE49-F238E27FC236}">
                <a16:creationId xmlns:a16="http://schemas.microsoft.com/office/drawing/2014/main" id="{6E6A7742-B92F-BA4D-A9BB-FDBA694278AF}"/>
              </a:ext>
            </a:extLst>
          </p:cNvPr>
          <p:cNvSpPr>
            <a:spLocks noGrp="1"/>
          </p:cNvSpPr>
          <p:nvPr>
            <p:ph type="pic" sz="quarter" idx="10" hasCustomPrompt="1"/>
          </p:nvPr>
        </p:nvSpPr>
        <p:spPr>
          <a:xfrm>
            <a:off x="0" y="0"/>
            <a:ext cx="4526049" cy="6858000"/>
          </a:xfrm>
          <a:prstGeom prst="rect">
            <a:avLst/>
          </a:prstGeom>
          <a:solidFill>
            <a:schemeClr val="accent1">
              <a:lumMod val="20000"/>
              <a:lumOff val="80000"/>
            </a:schemeClr>
          </a:solidFill>
        </p:spPr>
        <p:txBody>
          <a:bodyPr bIns="914400" anchor="ctr"/>
          <a:lstStyle>
            <a:lvl1pPr marL="0" indent="0" algn="ctr">
              <a:buNone/>
              <a:defRPr sz="2400" b="0" i="0">
                <a:solidFill>
                  <a:schemeClr val="accent1"/>
                </a:solidFill>
                <a:latin typeface="Arial Nova Cond" panose="020B0506020202020204" pitchFamily="34" charset="0"/>
              </a:defRPr>
            </a:lvl1pPr>
          </a:lstStyle>
          <a:p>
            <a:r>
              <a:rPr lang="en-US" dirty="0"/>
              <a:t>CLICK TO</a:t>
            </a:r>
            <a:br>
              <a:rPr lang="en-US" dirty="0"/>
            </a:br>
            <a:r>
              <a:rPr lang="en-US" dirty="0"/>
              <a:t>ADD A PHOTO</a:t>
            </a:r>
          </a:p>
        </p:txBody>
      </p:sp>
      <p:sp>
        <p:nvSpPr>
          <p:cNvPr id="3" name="Text Placeholder 2">
            <a:extLst>
              <a:ext uri="{FF2B5EF4-FFF2-40B4-BE49-F238E27FC236}">
                <a16:creationId xmlns:a16="http://schemas.microsoft.com/office/drawing/2014/main" id="{020EDCF4-E849-BC48-AAFB-F96141754A9E}"/>
              </a:ext>
            </a:extLst>
          </p:cNvPr>
          <p:cNvSpPr>
            <a:spLocks noGrp="1"/>
          </p:cNvSpPr>
          <p:nvPr>
            <p:ph type="body" sz="quarter" idx="15" hasCustomPrompt="1"/>
          </p:nvPr>
        </p:nvSpPr>
        <p:spPr>
          <a:xfrm>
            <a:off x="5411824" y="2715961"/>
            <a:ext cx="6080125" cy="3266384"/>
          </a:xfrm>
          <a:prstGeom prst="rect">
            <a:avLst/>
          </a:prstGeom>
        </p:spPr>
        <p:txBody>
          <a:bodyPr/>
          <a:lstStyle>
            <a:lvl1pPr marL="0" indent="0">
              <a:lnSpc>
                <a:spcPct val="114000"/>
              </a:lnSpc>
              <a:spcBef>
                <a:spcPts val="0"/>
              </a:spcBef>
              <a:spcAft>
                <a:spcPts val="0"/>
              </a:spcAft>
              <a:buFont typeface="Arial" panose="020B0604020202020204" pitchFamily="34" charset="0"/>
              <a:buNone/>
              <a:defRPr sz="1400" b="0" i="0">
                <a:latin typeface="Arial Nova Cond Light" panose="020B0306020202020204" pitchFamily="34" charset="0"/>
              </a:defRPr>
            </a:lvl1pPr>
            <a:lvl2pPr>
              <a:lnSpc>
                <a:spcPct val="114000"/>
              </a:lnSpc>
              <a:defRPr sz="1200" b="0" i="0">
                <a:latin typeface="Arial Nova Cond Light" panose="020B0306020202020204" pitchFamily="34" charset="0"/>
              </a:defRPr>
            </a:lvl2pPr>
            <a:lvl3pPr>
              <a:lnSpc>
                <a:spcPct val="114000"/>
              </a:lnSpc>
              <a:defRPr sz="1200" b="0" i="0">
                <a:latin typeface="Arial Nova Cond Light" panose="020B0306020202020204" pitchFamily="34" charset="0"/>
              </a:defRPr>
            </a:lvl3pPr>
            <a:lvl4pPr>
              <a:lnSpc>
                <a:spcPct val="114000"/>
              </a:lnSpc>
              <a:defRPr sz="1200" b="0" i="0">
                <a:latin typeface="Arial Nova Cond Light" panose="020B0306020202020204" pitchFamily="34" charset="0"/>
              </a:defRPr>
            </a:lvl4pPr>
            <a:lvl5pPr>
              <a:lnSpc>
                <a:spcPct val="114000"/>
              </a:lnSpc>
              <a:defRPr sz="1200" b="0" i="0">
                <a:latin typeface="Arial Nova Cond Light" panose="020B0306020202020204" pitchFamily="34" charset="0"/>
              </a:defRPr>
            </a:lvl5pPr>
          </a:lstStyle>
          <a:p>
            <a:pPr>
              <a:spcAft>
                <a:spcPts val="1200"/>
              </a:spcAft>
            </a:pPr>
            <a:r>
              <a:rPr lang="en-US" sz="1200" dirty="0">
                <a:latin typeface="Arial Nova Cond Light" panose="020B0506020202020204" pitchFamily="34" charset="0"/>
              </a:rPr>
              <a:t>Lorem ipsum dolor sit </a:t>
            </a:r>
            <a:r>
              <a:rPr lang="en-US" sz="1200" dirty="0" err="1">
                <a:latin typeface="Arial Nova Cond Light" panose="020B0506020202020204" pitchFamily="34" charset="0"/>
              </a:rPr>
              <a:t>amet</a:t>
            </a:r>
            <a:r>
              <a:rPr lang="en-US" sz="1200" dirty="0">
                <a:latin typeface="Arial Nova Cond Light" panose="020B0506020202020204" pitchFamily="34" charset="0"/>
              </a:rPr>
              <a:t>, </a:t>
            </a:r>
            <a:r>
              <a:rPr lang="en-US" sz="1200" dirty="0" err="1">
                <a:latin typeface="Arial Nova Cond Light" panose="020B0506020202020204" pitchFamily="34" charset="0"/>
              </a:rPr>
              <a:t>consectetur</a:t>
            </a:r>
            <a:r>
              <a:rPr lang="en-US" sz="1200" dirty="0">
                <a:latin typeface="Arial Nova Cond Light" panose="020B0506020202020204" pitchFamily="34" charset="0"/>
              </a:rPr>
              <a:t> </a:t>
            </a:r>
            <a:r>
              <a:rPr lang="en-US" sz="1200" dirty="0" err="1">
                <a:latin typeface="Arial Nova Cond Light" panose="020B0506020202020204" pitchFamily="34" charset="0"/>
              </a:rPr>
              <a:t>adipiscing</a:t>
            </a:r>
            <a:r>
              <a:rPr lang="en-US" sz="1200" dirty="0">
                <a:latin typeface="Arial Nova Cond Light" panose="020B0506020202020204" pitchFamily="34" charset="0"/>
              </a:rPr>
              <a:t> </a:t>
            </a:r>
            <a:r>
              <a:rPr lang="en-US" sz="1200" dirty="0" err="1">
                <a:latin typeface="Arial Nova Cond Light" panose="020B0506020202020204" pitchFamily="34" charset="0"/>
              </a:rPr>
              <a:t>elit</a:t>
            </a:r>
            <a:r>
              <a:rPr lang="en-US" sz="1200" dirty="0">
                <a:latin typeface="Arial Nova Cond Light" panose="020B0506020202020204" pitchFamily="34" charset="0"/>
              </a:rPr>
              <a:t>. Donec </a:t>
            </a:r>
            <a:r>
              <a:rPr lang="en-US" sz="1200" dirty="0" err="1">
                <a:latin typeface="Arial Nova Cond Light" panose="020B0506020202020204" pitchFamily="34" charset="0"/>
              </a:rPr>
              <a:t>tempor</a:t>
            </a:r>
            <a:r>
              <a:rPr lang="en-US" sz="1200" dirty="0">
                <a:latin typeface="Arial Nova Cond Light" panose="020B0506020202020204" pitchFamily="34" charset="0"/>
              </a:rPr>
              <a:t> libero </a:t>
            </a:r>
            <a:r>
              <a:rPr lang="en-US" sz="1200" dirty="0" err="1">
                <a:latin typeface="Arial Nova Cond Light" panose="020B0506020202020204" pitchFamily="34" charset="0"/>
              </a:rPr>
              <a:t>quis</a:t>
            </a:r>
            <a:r>
              <a:rPr lang="en-US" sz="1200" dirty="0">
                <a:latin typeface="Arial Nova Cond Light" panose="020B0506020202020204" pitchFamily="34" charset="0"/>
              </a:rPr>
              <a:t> </a:t>
            </a:r>
            <a:r>
              <a:rPr lang="en-US" sz="1200" dirty="0" err="1">
                <a:latin typeface="Arial Nova Cond Light" panose="020B0506020202020204" pitchFamily="34" charset="0"/>
              </a:rPr>
              <a:t>tellus</a:t>
            </a:r>
            <a:r>
              <a:rPr lang="en-US" sz="1200" dirty="0">
                <a:latin typeface="Arial Nova Cond Light" panose="020B0506020202020204" pitchFamily="34" charset="0"/>
              </a:rPr>
              <a:t> </a:t>
            </a:r>
            <a:r>
              <a:rPr lang="en-US" sz="1200" dirty="0" err="1">
                <a:latin typeface="Arial Nova Cond Light" panose="020B0506020202020204" pitchFamily="34" charset="0"/>
              </a:rPr>
              <a:t>vehicula</a:t>
            </a:r>
            <a:r>
              <a:rPr lang="en-US" sz="1200" dirty="0">
                <a:latin typeface="Arial Nova Cond Light" panose="020B0506020202020204" pitchFamily="34" charset="0"/>
              </a:rPr>
              <a:t>, </a:t>
            </a:r>
            <a:r>
              <a:rPr lang="en-US" sz="1200" dirty="0" err="1">
                <a:latin typeface="Arial Nova Cond Light" panose="020B0506020202020204" pitchFamily="34" charset="0"/>
              </a:rPr>
              <a:t>quis</a:t>
            </a:r>
            <a:r>
              <a:rPr lang="en-US" sz="1200" dirty="0">
                <a:latin typeface="Arial Nova Cond Light" panose="020B0506020202020204" pitchFamily="34" charset="0"/>
              </a:rPr>
              <a:t> </a:t>
            </a:r>
            <a:r>
              <a:rPr lang="en-US" sz="1200" dirty="0" err="1">
                <a:latin typeface="Arial Nova Cond Light" panose="020B0506020202020204" pitchFamily="34" charset="0"/>
              </a:rPr>
              <a:t>dignissim</a:t>
            </a:r>
            <a:r>
              <a:rPr lang="en-US" sz="1200" dirty="0">
                <a:latin typeface="Arial Nova Cond Light" panose="020B0506020202020204" pitchFamily="34" charset="0"/>
              </a:rPr>
              <a:t> </a:t>
            </a:r>
            <a:r>
              <a:rPr lang="en-US" sz="1200" dirty="0" err="1">
                <a:latin typeface="Arial Nova Cond Light" panose="020B0506020202020204" pitchFamily="34" charset="0"/>
              </a:rPr>
              <a:t>augue</a:t>
            </a:r>
            <a:r>
              <a:rPr lang="en-US" sz="1200" dirty="0">
                <a:latin typeface="Arial Nova Cond Light" panose="020B0506020202020204" pitchFamily="34" charset="0"/>
              </a:rPr>
              <a:t> </a:t>
            </a:r>
            <a:r>
              <a:rPr lang="en-US" sz="1200" dirty="0" err="1">
                <a:latin typeface="Arial Nova Cond Light" panose="020B0506020202020204" pitchFamily="34" charset="0"/>
              </a:rPr>
              <a:t>sodales</a:t>
            </a:r>
            <a:r>
              <a:rPr lang="en-US" sz="1200" dirty="0">
                <a:latin typeface="Arial Nova Cond Light" panose="020B0506020202020204" pitchFamily="34" charset="0"/>
              </a:rPr>
              <a:t>. Morbi vestibulum </a:t>
            </a:r>
            <a:r>
              <a:rPr lang="en-US" sz="1200" dirty="0" err="1">
                <a:latin typeface="Arial Nova Cond Light" panose="020B0506020202020204" pitchFamily="34" charset="0"/>
              </a:rPr>
              <a:t>eu</a:t>
            </a:r>
            <a:r>
              <a:rPr lang="en-US" sz="1200" dirty="0">
                <a:latin typeface="Arial Nova Cond Light" panose="020B0506020202020204" pitchFamily="34" charset="0"/>
              </a:rPr>
              <a:t> nisi </a:t>
            </a:r>
            <a:r>
              <a:rPr lang="en-US" sz="1200" dirty="0" err="1">
                <a:latin typeface="Arial Nova Cond Light" panose="020B0506020202020204" pitchFamily="34" charset="0"/>
              </a:rPr>
              <a:t>eget</a:t>
            </a:r>
            <a:r>
              <a:rPr lang="en-US" sz="1200" dirty="0">
                <a:latin typeface="Arial Nova Cond Light" panose="020B0506020202020204" pitchFamily="34" charset="0"/>
              </a:rPr>
              <a:t> </a:t>
            </a:r>
            <a:r>
              <a:rPr lang="en-US" sz="1200" dirty="0" err="1">
                <a:latin typeface="Arial Nova Cond Light" panose="020B0506020202020204" pitchFamily="34" charset="0"/>
              </a:rPr>
              <a:t>lobortis</a:t>
            </a:r>
            <a:r>
              <a:rPr lang="en-US" sz="1200" dirty="0">
                <a:latin typeface="Arial Nova Cond Light" panose="020B0506020202020204" pitchFamily="34" charset="0"/>
              </a:rPr>
              <a:t>. In lacinia ipsum </a:t>
            </a:r>
            <a:r>
              <a:rPr lang="en-US" sz="1200" dirty="0" err="1">
                <a:latin typeface="Arial Nova Cond Light" panose="020B0506020202020204" pitchFamily="34" charset="0"/>
              </a:rPr>
              <a:t>enim</a:t>
            </a:r>
            <a:r>
              <a:rPr lang="en-US" sz="1200" dirty="0">
                <a:latin typeface="Arial Nova Cond Light" panose="020B0506020202020204" pitchFamily="34" charset="0"/>
              </a:rPr>
              <a:t>, id </a:t>
            </a:r>
            <a:r>
              <a:rPr lang="en-US" sz="1200" dirty="0" err="1">
                <a:latin typeface="Arial Nova Cond Light" panose="020B0506020202020204" pitchFamily="34" charset="0"/>
              </a:rPr>
              <a:t>interdum</a:t>
            </a:r>
            <a:r>
              <a:rPr lang="en-US" sz="1200" dirty="0">
                <a:latin typeface="Arial Nova Cond Light" panose="020B0506020202020204" pitchFamily="34" charset="0"/>
              </a:rPr>
              <a:t> </a:t>
            </a:r>
            <a:r>
              <a:rPr lang="en-US" sz="1200" dirty="0" err="1">
                <a:latin typeface="Arial Nova Cond Light" panose="020B0506020202020204" pitchFamily="34" charset="0"/>
              </a:rPr>
              <a:t>nisl</a:t>
            </a:r>
            <a:r>
              <a:rPr lang="en-US" sz="1200" dirty="0">
                <a:latin typeface="Arial Nova Cond Light" panose="020B0506020202020204" pitchFamily="34" charset="0"/>
              </a:rPr>
              <a:t> cursus a. Nam </a:t>
            </a:r>
            <a:r>
              <a:rPr lang="en-US" sz="1200" dirty="0" err="1">
                <a:latin typeface="Arial Nova Cond Light" panose="020B0506020202020204" pitchFamily="34" charset="0"/>
              </a:rPr>
              <a:t>lectus</a:t>
            </a:r>
            <a:r>
              <a:rPr lang="en-US" sz="1200" dirty="0">
                <a:latin typeface="Arial Nova Cond Light" panose="020B0506020202020204" pitchFamily="34" charset="0"/>
              </a:rPr>
              <a:t> diam, </a:t>
            </a:r>
            <a:r>
              <a:rPr lang="en-US" sz="1200" dirty="0" err="1">
                <a:latin typeface="Arial Nova Cond Light" panose="020B0506020202020204" pitchFamily="34" charset="0"/>
              </a:rPr>
              <a:t>porttitor</a:t>
            </a:r>
            <a:r>
              <a:rPr lang="en-US" sz="1200" dirty="0">
                <a:latin typeface="Arial Nova Cond Light" panose="020B0506020202020204" pitchFamily="34" charset="0"/>
              </a:rPr>
              <a:t> sed </a:t>
            </a:r>
            <a:r>
              <a:rPr lang="en-US" sz="1200" dirty="0" err="1">
                <a:latin typeface="Arial Nova Cond Light" panose="020B0506020202020204" pitchFamily="34" charset="0"/>
              </a:rPr>
              <a:t>neque</a:t>
            </a:r>
            <a:r>
              <a:rPr lang="en-US" sz="1200" dirty="0">
                <a:latin typeface="Arial Nova Cond Light" panose="020B0506020202020204" pitchFamily="34" charset="0"/>
              </a:rPr>
              <a:t> sit </a:t>
            </a:r>
            <a:r>
              <a:rPr lang="en-US" sz="1200" dirty="0" err="1">
                <a:latin typeface="Arial Nova Cond Light" panose="020B0506020202020204" pitchFamily="34" charset="0"/>
              </a:rPr>
              <a:t>amet</a:t>
            </a:r>
            <a:r>
              <a:rPr lang="en-US" sz="1200" dirty="0">
                <a:latin typeface="Arial Nova Cond Light" panose="020B0506020202020204" pitchFamily="34" charset="0"/>
              </a:rPr>
              <a:t>, </a:t>
            </a:r>
            <a:r>
              <a:rPr lang="en-US" sz="1200" dirty="0" err="1">
                <a:latin typeface="Arial Nova Cond Light" panose="020B0506020202020204" pitchFamily="34" charset="0"/>
              </a:rPr>
              <a:t>pretium</a:t>
            </a:r>
            <a:r>
              <a:rPr lang="en-US" sz="1200" dirty="0">
                <a:latin typeface="Arial Nova Cond Light" panose="020B0506020202020204" pitchFamily="34" charset="0"/>
              </a:rPr>
              <a:t> </a:t>
            </a:r>
            <a:r>
              <a:rPr lang="en-US" sz="1200" dirty="0" err="1">
                <a:latin typeface="Arial Nova Cond Light" panose="020B0506020202020204" pitchFamily="34" charset="0"/>
              </a:rPr>
              <a:t>molestie</a:t>
            </a:r>
            <a:r>
              <a:rPr lang="en-US" sz="1200" dirty="0">
                <a:latin typeface="Arial Nova Cond Light" panose="020B0506020202020204" pitchFamily="34" charset="0"/>
              </a:rPr>
              <a:t> </a:t>
            </a:r>
            <a:r>
              <a:rPr lang="en-US" sz="1200" dirty="0" err="1">
                <a:latin typeface="Arial Nova Cond Light" panose="020B0506020202020204" pitchFamily="34" charset="0"/>
              </a:rPr>
              <a:t>odio</a:t>
            </a:r>
            <a:r>
              <a:rPr lang="en-US" sz="1200" dirty="0">
                <a:latin typeface="Arial Nova Cond Light" panose="020B0506020202020204" pitchFamily="34" charset="0"/>
              </a:rPr>
              <a:t>. In semper </a:t>
            </a:r>
            <a:r>
              <a:rPr lang="en-US" sz="1200" dirty="0" err="1">
                <a:latin typeface="Arial Nova Cond Light" panose="020B0506020202020204" pitchFamily="34" charset="0"/>
              </a:rPr>
              <a:t>feugiat</a:t>
            </a:r>
            <a:r>
              <a:rPr lang="en-US" sz="1200" dirty="0">
                <a:latin typeface="Arial Nova Cond Light" panose="020B0506020202020204" pitchFamily="34" charset="0"/>
              </a:rPr>
              <a:t> </a:t>
            </a:r>
            <a:r>
              <a:rPr lang="en-US" sz="1200" dirty="0" err="1">
                <a:latin typeface="Arial Nova Cond Light" panose="020B0506020202020204" pitchFamily="34" charset="0"/>
              </a:rPr>
              <a:t>urna</a:t>
            </a:r>
            <a:r>
              <a:rPr lang="en-US" sz="1200" dirty="0">
                <a:latin typeface="Arial Nova Cond Light" panose="020B0506020202020204" pitchFamily="34" charset="0"/>
              </a:rPr>
              <a:t> </a:t>
            </a:r>
            <a:r>
              <a:rPr lang="en-US" sz="1200" dirty="0" err="1">
                <a:latin typeface="Arial Nova Cond Light" panose="020B0506020202020204" pitchFamily="34" charset="0"/>
              </a:rPr>
              <a:t>nec</a:t>
            </a:r>
            <a:r>
              <a:rPr lang="en-US" sz="1200" dirty="0">
                <a:latin typeface="Arial Nova Cond Light" panose="020B0506020202020204" pitchFamily="34" charset="0"/>
              </a:rPr>
              <a:t> </a:t>
            </a:r>
            <a:r>
              <a:rPr lang="en-US" sz="1200" dirty="0" err="1">
                <a:latin typeface="Arial Nova Cond Light" panose="020B0506020202020204" pitchFamily="34" charset="0"/>
              </a:rPr>
              <a:t>ornare</a:t>
            </a:r>
            <a:r>
              <a:rPr lang="en-US" sz="1200" dirty="0">
                <a:latin typeface="Arial Nova Cond Light" panose="020B0506020202020204" pitchFamily="34" charset="0"/>
              </a:rPr>
              <a:t>.</a:t>
            </a:r>
          </a:p>
          <a:p>
            <a:pPr>
              <a:spcAft>
                <a:spcPts val="1200"/>
              </a:spcAft>
            </a:pPr>
            <a:r>
              <a:rPr lang="en-US" sz="1200" dirty="0" err="1">
                <a:latin typeface="Arial Nova Cond Light" panose="020B0506020202020204" pitchFamily="34" charset="0"/>
              </a:rPr>
              <a:t>Praesent</a:t>
            </a:r>
            <a:r>
              <a:rPr lang="en-US" sz="1200" dirty="0">
                <a:latin typeface="Arial Nova Cond Light" panose="020B0506020202020204" pitchFamily="34" charset="0"/>
              </a:rPr>
              <a:t> </a:t>
            </a:r>
            <a:r>
              <a:rPr lang="en-US" sz="1200" dirty="0" err="1">
                <a:latin typeface="Arial Nova Cond Light" panose="020B0506020202020204" pitchFamily="34" charset="0"/>
              </a:rPr>
              <a:t>nulla</a:t>
            </a:r>
            <a:r>
              <a:rPr lang="en-US" sz="1200" dirty="0">
                <a:latin typeface="Arial Nova Cond Light" panose="020B0506020202020204" pitchFamily="34" charset="0"/>
              </a:rPr>
              <a:t> </a:t>
            </a:r>
            <a:r>
              <a:rPr lang="en-US" sz="1200" dirty="0" err="1">
                <a:latin typeface="Arial Nova Cond Light" panose="020B0506020202020204" pitchFamily="34" charset="0"/>
              </a:rPr>
              <a:t>mauris</a:t>
            </a:r>
            <a:r>
              <a:rPr lang="en-US" sz="1200" dirty="0">
                <a:latin typeface="Arial Nova Cond Light" panose="020B0506020202020204" pitchFamily="34" charset="0"/>
              </a:rPr>
              <a:t>, </a:t>
            </a:r>
            <a:r>
              <a:rPr lang="en-US" sz="1200" dirty="0" err="1">
                <a:latin typeface="Arial Nova Cond Light" panose="020B0506020202020204" pitchFamily="34" charset="0"/>
              </a:rPr>
              <a:t>lobortis</a:t>
            </a:r>
            <a:r>
              <a:rPr lang="en-US" sz="1200" dirty="0">
                <a:latin typeface="Arial Nova Cond Light" panose="020B0506020202020204" pitchFamily="34" charset="0"/>
              </a:rPr>
              <a:t> a </a:t>
            </a:r>
            <a:r>
              <a:rPr lang="en-US" sz="1200" dirty="0" err="1">
                <a:latin typeface="Arial Nova Cond Light" panose="020B0506020202020204" pitchFamily="34" charset="0"/>
              </a:rPr>
              <a:t>arcu</a:t>
            </a:r>
            <a:r>
              <a:rPr lang="en-US" sz="1200" dirty="0">
                <a:latin typeface="Arial Nova Cond Light" panose="020B0506020202020204" pitchFamily="34" charset="0"/>
              </a:rPr>
              <a:t> non, semper dictum </a:t>
            </a:r>
            <a:r>
              <a:rPr lang="en-US" sz="1200" dirty="0" err="1">
                <a:latin typeface="Arial Nova Cond Light" panose="020B0506020202020204" pitchFamily="34" charset="0"/>
              </a:rPr>
              <a:t>risus</a:t>
            </a:r>
            <a:r>
              <a:rPr lang="en-US" sz="1200" dirty="0">
                <a:latin typeface="Arial Nova Cond Light" panose="020B0506020202020204" pitchFamily="34" charset="0"/>
              </a:rPr>
              <a:t>. </a:t>
            </a:r>
            <a:r>
              <a:rPr lang="en-US" sz="1200" dirty="0" err="1">
                <a:latin typeface="Arial Nova Cond Light" panose="020B0506020202020204" pitchFamily="34" charset="0"/>
              </a:rPr>
              <a:t>Fusce</a:t>
            </a:r>
            <a:r>
              <a:rPr lang="en-US" sz="1200" dirty="0">
                <a:latin typeface="Arial Nova Cond Light" panose="020B0506020202020204" pitchFamily="34" charset="0"/>
              </a:rPr>
              <a:t> ipsum dolor, tempus non </a:t>
            </a:r>
            <a:r>
              <a:rPr lang="en-US" sz="1200" dirty="0" err="1">
                <a:latin typeface="Arial Nova Cond Light" panose="020B0506020202020204" pitchFamily="34" charset="0"/>
              </a:rPr>
              <a:t>mollis</a:t>
            </a:r>
            <a:r>
              <a:rPr lang="en-US" sz="1200" dirty="0">
                <a:latin typeface="Arial Nova Cond Light" panose="020B0506020202020204" pitchFamily="34" charset="0"/>
              </a:rPr>
              <a:t> in, </a:t>
            </a:r>
            <a:r>
              <a:rPr lang="en-US" sz="1200" dirty="0" err="1">
                <a:latin typeface="Arial Nova Cond Light" panose="020B0506020202020204" pitchFamily="34" charset="0"/>
              </a:rPr>
              <a:t>lobortis</a:t>
            </a:r>
            <a:r>
              <a:rPr lang="en-US" sz="1200" dirty="0">
                <a:latin typeface="Arial Nova Cond Light" panose="020B0506020202020204" pitchFamily="34" charset="0"/>
              </a:rPr>
              <a:t> at </a:t>
            </a:r>
            <a:r>
              <a:rPr lang="en-US" sz="1200" dirty="0" err="1">
                <a:latin typeface="Arial Nova Cond Light" panose="020B0506020202020204" pitchFamily="34" charset="0"/>
              </a:rPr>
              <a:t>quam</a:t>
            </a:r>
            <a:r>
              <a:rPr lang="en-US" sz="1200" dirty="0">
                <a:latin typeface="Arial Nova Cond Light" panose="020B0506020202020204" pitchFamily="34" charset="0"/>
              </a:rPr>
              <a:t>. Nunc </a:t>
            </a:r>
            <a:r>
              <a:rPr lang="en-US" sz="1200" dirty="0" err="1">
                <a:latin typeface="Arial Nova Cond Light" panose="020B0506020202020204" pitchFamily="34" charset="0"/>
              </a:rPr>
              <a:t>egestas</a:t>
            </a:r>
            <a:r>
              <a:rPr lang="en-US" sz="1200" dirty="0">
                <a:latin typeface="Arial Nova Cond Light" panose="020B0506020202020204" pitchFamily="34" charset="0"/>
              </a:rPr>
              <a:t> pulvinar nisi </a:t>
            </a:r>
            <a:r>
              <a:rPr lang="en-US" sz="1200" dirty="0" err="1">
                <a:latin typeface="Arial Nova Cond Light" panose="020B0506020202020204" pitchFamily="34" charset="0"/>
              </a:rPr>
              <a:t>quis</a:t>
            </a:r>
            <a:r>
              <a:rPr lang="en-US" sz="1200" dirty="0">
                <a:latin typeface="Arial Nova Cond Light" panose="020B0506020202020204" pitchFamily="34" charset="0"/>
              </a:rPr>
              <a:t> </a:t>
            </a:r>
            <a:r>
              <a:rPr lang="en-US" sz="1200" dirty="0" err="1">
                <a:latin typeface="Arial Nova Cond Light" panose="020B0506020202020204" pitchFamily="34" charset="0"/>
              </a:rPr>
              <a:t>varius</a:t>
            </a:r>
            <a:r>
              <a:rPr lang="en-US" sz="1200" dirty="0">
                <a:latin typeface="Arial Nova Cond Light" panose="020B0506020202020204" pitchFamily="34" charset="0"/>
              </a:rPr>
              <a:t>. </a:t>
            </a:r>
            <a:r>
              <a:rPr lang="en-US" sz="1200" dirty="0" err="1">
                <a:latin typeface="Arial Nova Cond Light" panose="020B0506020202020204" pitchFamily="34" charset="0"/>
              </a:rPr>
              <a:t>Praesent</a:t>
            </a:r>
            <a:r>
              <a:rPr lang="en-US" sz="1200" dirty="0">
                <a:latin typeface="Arial Nova Cond Light" panose="020B0506020202020204" pitchFamily="34" charset="0"/>
              </a:rPr>
              <a:t> et ligula </a:t>
            </a:r>
            <a:r>
              <a:rPr lang="en-US" sz="1200" dirty="0" err="1">
                <a:latin typeface="Arial Nova Cond Light" panose="020B0506020202020204" pitchFamily="34" charset="0"/>
              </a:rPr>
              <a:t>mauris</a:t>
            </a:r>
            <a:r>
              <a:rPr lang="en-US" sz="1200" dirty="0">
                <a:latin typeface="Arial Nova Cond Light" panose="020B0506020202020204" pitchFamily="34" charset="0"/>
              </a:rPr>
              <a:t>. Integer vel dolor at </a:t>
            </a:r>
            <a:r>
              <a:rPr lang="en-US" sz="1200" dirty="0" err="1">
                <a:latin typeface="Arial Nova Cond Light" panose="020B0506020202020204" pitchFamily="34" charset="0"/>
              </a:rPr>
              <a:t>quam</a:t>
            </a:r>
            <a:r>
              <a:rPr lang="en-US" sz="1200" dirty="0">
                <a:latin typeface="Arial Nova Cond Light" panose="020B0506020202020204" pitchFamily="34" charset="0"/>
              </a:rPr>
              <a:t> </a:t>
            </a:r>
            <a:r>
              <a:rPr lang="en-US" sz="1200" dirty="0" err="1">
                <a:latin typeface="Arial Nova Cond Light" panose="020B0506020202020204" pitchFamily="34" charset="0"/>
              </a:rPr>
              <a:t>egestas</a:t>
            </a:r>
            <a:r>
              <a:rPr lang="en-US" sz="1200" dirty="0">
                <a:latin typeface="Arial Nova Cond Light" panose="020B0506020202020204" pitchFamily="34" charset="0"/>
              </a:rPr>
              <a:t> </a:t>
            </a:r>
            <a:r>
              <a:rPr lang="en-US" sz="1200" dirty="0" err="1">
                <a:latin typeface="Arial Nova Cond Light" panose="020B0506020202020204" pitchFamily="34" charset="0"/>
              </a:rPr>
              <a:t>tristique</a:t>
            </a:r>
            <a:r>
              <a:rPr lang="en-US" sz="1200" dirty="0">
                <a:latin typeface="Arial Nova Cond Light" panose="020B0506020202020204" pitchFamily="34" charset="0"/>
              </a:rPr>
              <a:t> </a:t>
            </a:r>
            <a:r>
              <a:rPr lang="en-US" sz="1200" dirty="0" err="1">
                <a:latin typeface="Arial Nova Cond Light" panose="020B0506020202020204" pitchFamily="34" charset="0"/>
              </a:rPr>
              <a:t>quis</a:t>
            </a:r>
            <a:r>
              <a:rPr lang="en-US" sz="1200" dirty="0">
                <a:latin typeface="Arial Nova Cond Light" panose="020B0506020202020204" pitchFamily="34" charset="0"/>
              </a:rPr>
              <a:t> sit </a:t>
            </a:r>
            <a:r>
              <a:rPr lang="en-US" sz="1200" dirty="0" err="1">
                <a:latin typeface="Arial Nova Cond Light" panose="020B0506020202020204" pitchFamily="34" charset="0"/>
              </a:rPr>
              <a:t>amet</a:t>
            </a:r>
            <a:r>
              <a:rPr lang="en-US" sz="1200" dirty="0">
                <a:latin typeface="Arial Nova Cond Light" panose="020B0506020202020204" pitchFamily="34" charset="0"/>
              </a:rPr>
              <a:t> </a:t>
            </a:r>
            <a:r>
              <a:rPr lang="en-US" sz="1200" dirty="0" err="1">
                <a:latin typeface="Arial Nova Cond Light" panose="020B0506020202020204" pitchFamily="34" charset="0"/>
              </a:rPr>
              <a:t>quam</a:t>
            </a:r>
            <a:r>
              <a:rPr lang="en-US" sz="1200" dirty="0">
                <a:latin typeface="Arial Nova Cond Light" panose="020B0506020202020204" pitchFamily="34" charset="0"/>
              </a:rPr>
              <a:t>. Nam </a:t>
            </a:r>
            <a:r>
              <a:rPr lang="en-US" sz="1200" dirty="0" err="1">
                <a:latin typeface="Arial Nova Cond Light" panose="020B0506020202020204" pitchFamily="34" charset="0"/>
              </a:rPr>
              <a:t>venenatis</a:t>
            </a:r>
            <a:r>
              <a:rPr lang="en-US" sz="1200" dirty="0">
                <a:latin typeface="Arial Nova Cond Light" panose="020B0506020202020204" pitchFamily="34" charset="0"/>
              </a:rPr>
              <a:t> </a:t>
            </a:r>
            <a:r>
              <a:rPr lang="en-US" sz="1200" dirty="0" err="1">
                <a:latin typeface="Arial Nova Cond Light" panose="020B0506020202020204" pitchFamily="34" charset="0"/>
              </a:rPr>
              <a:t>molestie</a:t>
            </a:r>
            <a:r>
              <a:rPr lang="en-US" sz="1200" dirty="0">
                <a:latin typeface="Arial Nova Cond Light" panose="020B0506020202020204" pitchFamily="34" charset="0"/>
              </a:rPr>
              <a:t> </a:t>
            </a:r>
            <a:r>
              <a:rPr lang="en-US" sz="1200" dirty="0" err="1">
                <a:latin typeface="Arial Nova Cond Light" panose="020B0506020202020204" pitchFamily="34" charset="0"/>
              </a:rPr>
              <a:t>suscipit</a:t>
            </a:r>
            <a:r>
              <a:rPr lang="en-US" sz="1200" dirty="0">
                <a:latin typeface="Arial Nova Cond Light" panose="020B0506020202020204" pitchFamily="34" charset="0"/>
              </a:rPr>
              <a:t>. Cras </a:t>
            </a:r>
            <a:r>
              <a:rPr lang="en-US" sz="1200" dirty="0" err="1">
                <a:latin typeface="Arial Nova Cond Light" panose="020B0506020202020204" pitchFamily="34" charset="0"/>
              </a:rPr>
              <a:t>eu</a:t>
            </a:r>
            <a:r>
              <a:rPr lang="en-US" sz="1200" dirty="0">
                <a:latin typeface="Arial Nova Cond Light" panose="020B0506020202020204" pitchFamily="34" charset="0"/>
              </a:rPr>
              <a:t> </a:t>
            </a:r>
            <a:r>
              <a:rPr lang="en-US" sz="1200" dirty="0" err="1">
                <a:latin typeface="Arial Nova Cond Light" panose="020B0506020202020204" pitchFamily="34" charset="0"/>
              </a:rPr>
              <a:t>tempor</a:t>
            </a:r>
            <a:r>
              <a:rPr lang="en-US" sz="1200" dirty="0">
                <a:latin typeface="Arial Nova Cond Light" panose="020B0506020202020204" pitchFamily="34" charset="0"/>
              </a:rPr>
              <a:t> </a:t>
            </a:r>
            <a:r>
              <a:rPr lang="en-US" sz="1200" dirty="0" err="1">
                <a:latin typeface="Arial Nova Cond Light" panose="020B0506020202020204" pitchFamily="34" charset="0"/>
              </a:rPr>
              <a:t>risus</a:t>
            </a:r>
            <a:r>
              <a:rPr lang="en-US" sz="1200" dirty="0">
                <a:latin typeface="Arial Nova Cond Light" panose="020B0506020202020204" pitchFamily="34" charset="0"/>
              </a:rPr>
              <a:t>, vel lacinia </a:t>
            </a:r>
            <a:r>
              <a:rPr lang="en-US" sz="1200" dirty="0" err="1">
                <a:latin typeface="Arial Nova Cond Light" panose="020B0506020202020204" pitchFamily="34" charset="0"/>
              </a:rPr>
              <a:t>elit</a:t>
            </a:r>
            <a:r>
              <a:rPr lang="en-US" sz="1200" dirty="0">
                <a:latin typeface="Arial Nova Cond Light" panose="020B0506020202020204" pitchFamily="34" charset="0"/>
              </a:rPr>
              <a:t>.</a:t>
            </a:r>
          </a:p>
        </p:txBody>
      </p:sp>
      <p:sp>
        <p:nvSpPr>
          <p:cNvPr id="10" name="TextBox 9">
            <a:extLst>
              <a:ext uri="{FF2B5EF4-FFF2-40B4-BE49-F238E27FC236}">
                <a16:creationId xmlns:a16="http://schemas.microsoft.com/office/drawing/2014/main" id="{8D0FC1A9-A97A-B14D-A128-DFE09055B33C}"/>
              </a:ext>
            </a:extLst>
          </p:cNvPr>
          <p:cNvSpPr txBox="1"/>
          <p:nvPr userDrawn="1"/>
        </p:nvSpPr>
        <p:spPr>
          <a:xfrm>
            <a:off x="10749692" y="6587092"/>
            <a:ext cx="1398850" cy="200055"/>
          </a:xfrm>
          <a:prstGeom prst="rect">
            <a:avLst/>
          </a:prstGeom>
          <a:noFill/>
        </p:spPr>
        <p:txBody>
          <a:bodyPr wrap="square" rtlCol="0">
            <a:spAutoFit/>
          </a:bodyPr>
          <a:lstStyle/>
          <a:p>
            <a:pPr algn="r"/>
            <a:fld id="{B7113DEB-D826-5B47-AC66-1AD4D856DFE6}" type="slidenum">
              <a:rPr lang="en-US" sz="700" b="1" i="0" smtClean="0">
                <a:latin typeface="Arial Nova Cond" panose="020B0506020202020204" pitchFamily="34" charset="0"/>
                <a:cs typeface="Futura" panose="020B0602020204020303" pitchFamily="34" charset="-79"/>
              </a:rPr>
              <a:pPr algn="r"/>
              <a:t>‹#›</a:t>
            </a:fld>
            <a:endParaRPr lang="en-US" sz="700" b="1" i="0" dirty="0">
              <a:latin typeface="Arial Nova Cond" panose="020B0506020202020204" pitchFamily="34" charset="0"/>
              <a:cs typeface="Futura" panose="020B0602020204020303" pitchFamily="34" charset="-79"/>
            </a:endParaRPr>
          </a:p>
        </p:txBody>
      </p:sp>
      <p:pic>
        <p:nvPicPr>
          <p:cNvPr id="11" name="Graphic 10">
            <a:extLst>
              <a:ext uri="{FF2B5EF4-FFF2-40B4-BE49-F238E27FC236}">
                <a16:creationId xmlns:a16="http://schemas.microsoft.com/office/drawing/2014/main" id="{4D2488E8-5DC4-4D4A-9614-9E3109EB7755}"/>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8489" y="6600176"/>
            <a:ext cx="355164" cy="170479"/>
          </a:xfrm>
          <a:prstGeom prst="rect">
            <a:avLst/>
          </a:prstGeom>
        </p:spPr>
      </p:pic>
    </p:spTree>
    <p:extLst>
      <p:ext uri="{BB962C8B-B14F-4D97-AF65-F5344CB8AC3E}">
        <p14:creationId xmlns:p14="http://schemas.microsoft.com/office/powerpoint/2010/main" val="12357421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 Square Images">
    <p:bg>
      <p:bgPr>
        <a:solidFill>
          <a:schemeClr val="bg1"/>
        </a:solidFill>
        <a:effectLst/>
      </p:bgPr>
    </p:bg>
    <p:spTree>
      <p:nvGrpSpPr>
        <p:cNvPr id="1" name=""/>
        <p:cNvGrpSpPr/>
        <p:nvPr/>
      </p:nvGrpSpPr>
      <p:grpSpPr>
        <a:xfrm>
          <a:off x="0" y="0"/>
          <a:ext cx="0" cy="0"/>
          <a:chOff x="0" y="0"/>
          <a:chExt cx="0" cy="0"/>
        </a:xfrm>
      </p:grpSpPr>
      <p:sp>
        <p:nvSpPr>
          <p:cNvPr id="26" name="Text Placeholder 13">
            <a:extLst>
              <a:ext uri="{FF2B5EF4-FFF2-40B4-BE49-F238E27FC236}">
                <a16:creationId xmlns:a16="http://schemas.microsoft.com/office/drawing/2014/main" id="{FE05B01A-C338-F347-A6F8-0B7970296D38}"/>
              </a:ext>
            </a:extLst>
          </p:cNvPr>
          <p:cNvSpPr>
            <a:spLocks noGrp="1"/>
          </p:cNvSpPr>
          <p:nvPr>
            <p:ph type="body" sz="quarter" idx="19" hasCustomPrompt="1"/>
          </p:nvPr>
        </p:nvSpPr>
        <p:spPr>
          <a:xfrm>
            <a:off x="4541521" y="4517513"/>
            <a:ext cx="3108960" cy="285242"/>
          </a:xfrm>
          <a:prstGeom prst="rect">
            <a:avLst/>
          </a:prstGeom>
        </p:spPr>
        <p:txBody>
          <a:bodyPr lIns="0" tIns="0" rIns="0" bIns="0" anchor="t"/>
          <a:lstStyle>
            <a:lvl1pPr marL="0" indent="0" algn="ctr">
              <a:lnSpc>
                <a:spcPct val="114000"/>
              </a:lnSpc>
              <a:spcBef>
                <a:spcPts val="0"/>
              </a:spcBef>
              <a:buNone/>
              <a:defRPr sz="1600" b="0" i="0" spc="300">
                <a:solidFill>
                  <a:schemeClr val="tx1"/>
                </a:solidFill>
                <a:latin typeface="Arial Nova Cond" panose="020B0506020202020204" pitchFamily="34" charset="0"/>
              </a:defRPr>
            </a:lvl1pPr>
          </a:lstStyle>
          <a:p>
            <a:pPr lvl="0"/>
            <a:r>
              <a:rPr lang="en-US" dirty="0"/>
              <a:t>LOREM IPSUM</a:t>
            </a:r>
          </a:p>
        </p:txBody>
      </p:sp>
      <p:sp>
        <p:nvSpPr>
          <p:cNvPr id="22" name="Picture Placeholder 11">
            <a:extLst>
              <a:ext uri="{FF2B5EF4-FFF2-40B4-BE49-F238E27FC236}">
                <a16:creationId xmlns:a16="http://schemas.microsoft.com/office/drawing/2014/main" id="{879CAC95-AD2A-9C48-81E3-314A35DA1ED7}"/>
              </a:ext>
            </a:extLst>
          </p:cNvPr>
          <p:cNvSpPr>
            <a:spLocks noGrp="1"/>
          </p:cNvSpPr>
          <p:nvPr>
            <p:ph type="pic" sz="quarter" idx="10" hasCustomPrompt="1"/>
          </p:nvPr>
        </p:nvSpPr>
        <p:spPr>
          <a:xfrm>
            <a:off x="8670012" y="1980964"/>
            <a:ext cx="3108960" cy="2191870"/>
          </a:xfrm>
          <a:prstGeom prst="rect">
            <a:avLst/>
          </a:prstGeom>
          <a:solidFill>
            <a:schemeClr val="accent1">
              <a:lumMod val="20000"/>
              <a:lumOff val="80000"/>
            </a:schemeClr>
          </a:solidFill>
        </p:spPr>
        <p:txBody>
          <a:bodyPr bIns="914400" anchor="ctr"/>
          <a:lstStyle>
            <a:lvl1pPr marL="0" indent="0" algn="ctr">
              <a:buNone/>
              <a:defRPr sz="1800" b="0" i="0">
                <a:solidFill>
                  <a:schemeClr val="accent1"/>
                </a:solidFill>
                <a:latin typeface="Arial Nova Cond" panose="020B0506020202020204" pitchFamily="34" charset="0"/>
              </a:defRPr>
            </a:lvl1pPr>
          </a:lstStyle>
          <a:p>
            <a:r>
              <a:rPr lang="en-US" dirty="0"/>
              <a:t>CLICK TO ADD A PHOTO</a:t>
            </a:r>
          </a:p>
        </p:txBody>
      </p:sp>
      <p:sp>
        <p:nvSpPr>
          <p:cNvPr id="24" name="Picture Placeholder 11">
            <a:extLst>
              <a:ext uri="{FF2B5EF4-FFF2-40B4-BE49-F238E27FC236}">
                <a16:creationId xmlns:a16="http://schemas.microsoft.com/office/drawing/2014/main" id="{44577BFD-B429-DA40-BE4F-A51C49BAC3EE}"/>
              </a:ext>
            </a:extLst>
          </p:cNvPr>
          <p:cNvSpPr>
            <a:spLocks noGrp="1"/>
          </p:cNvSpPr>
          <p:nvPr>
            <p:ph type="pic" sz="quarter" idx="21" hasCustomPrompt="1"/>
          </p:nvPr>
        </p:nvSpPr>
        <p:spPr>
          <a:xfrm>
            <a:off x="4541520" y="1980964"/>
            <a:ext cx="3108960" cy="2191870"/>
          </a:xfrm>
          <a:prstGeom prst="rect">
            <a:avLst/>
          </a:prstGeom>
          <a:solidFill>
            <a:schemeClr val="accent1">
              <a:lumMod val="20000"/>
              <a:lumOff val="80000"/>
            </a:schemeClr>
          </a:solidFill>
        </p:spPr>
        <p:txBody>
          <a:bodyPr bIns="914400" anchor="ctr"/>
          <a:lstStyle>
            <a:lvl1pPr marL="0" indent="0" algn="ctr">
              <a:buNone/>
              <a:defRPr sz="1800" b="0" i="0">
                <a:solidFill>
                  <a:schemeClr val="accent1"/>
                </a:solidFill>
                <a:latin typeface="Arial Nova Cond" panose="020B0506020202020204" pitchFamily="34" charset="0"/>
              </a:defRPr>
            </a:lvl1pPr>
          </a:lstStyle>
          <a:p>
            <a:r>
              <a:rPr lang="en-US" dirty="0"/>
              <a:t>CLICK TO ADD A PHOTO</a:t>
            </a:r>
          </a:p>
        </p:txBody>
      </p:sp>
      <p:sp>
        <p:nvSpPr>
          <p:cNvPr id="25" name="Picture Placeholder 11">
            <a:extLst>
              <a:ext uri="{FF2B5EF4-FFF2-40B4-BE49-F238E27FC236}">
                <a16:creationId xmlns:a16="http://schemas.microsoft.com/office/drawing/2014/main" id="{9CDCA94B-9BE5-FF4C-9E8C-CB64704A1B4F}"/>
              </a:ext>
            </a:extLst>
          </p:cNvPr>
          <p:cNvSpPr>
            <a:spLocks noGrp="1"/>
          </p:cNvSpPr>
          <p:nvPr>
            <p:ph type="pic" sz="quarter" idx="22" hasCustomPrompt="1"/>
          </p:nvPr>
        </p:nvSpPr>
        <p:spPr>
          <a:xfrm>
            <a:off x="479564" y="1980964"/>
            <a:ext cx="3108960" cy="2191870"/>
          </a:xfrm>
          <a:prstGeom prst="rect">
            <a:avLst/>
          </a:prstGeom>
          <a:solidFill>
            <a:schemeClr val="accent1">
              <a:lumMod val="20000"/>
              <a:lumOff val="80000"/>
            </a:schemeClr>
          </a:solidFill>
        </p:spPr>
        <p:txBody>
          <a:bodyPr bIns="914400" anchor="ctr"/>
          <a:lstStyle>
            <a:lvl1pPr marL="0" indent="0" algn="ctr">
              <a:buNone/>
              <a:defRPr sz="1800" b="0" i="0">
                <a:solidFill>
                  <a:schemeClr val="accent1"/>
                </a:solidFill>
                <a:latin typeface="Arial Nova Cond" panose="020B0506020202020204" pitchFamily="34" charset="0"/>
              </a:defRPr>
            </a:lvl1pPr>
          </a:lstStyle>
          <a:p>
            <a:r>
              <a:rPr lang="en-US" dirty="0"/>
              <a:t>CLICK TO ADD A PHOTO</a:t>
            </a:r>
          </a:p>
        </p:txBody>
      </p:sp>
      <p:sp>
        <p:nvSpPr>
          <p:cNvPr id="27" name="Text Placeholder 22">
            <a:extLst>
              <a:ext uri="{FF2B5EF4-FFF2-40B4-BE49-F238E27FC236}">
                <a16:creationId xmlns:a16="http://schemas.microsoft.com/office/drawing/2014/main" id="{8DA65FE0-6D2F-8E44-941A-973CEA028F8D}"/>
              </a:ext>
            </a:extLst>
          </p:cNvPr>
          <p:cNvSpPr>
            <a:spLocks noGrp="1"/>
          </p:cNvSpPr>
          <p:nvPr>
            <p:ph type="body" sz="quarter" idx="23" hasCustomPrompt="1"/>
          </p:nvPr>
        </p:nvSpPr>
        <p:spPr>
          <a:xfrm>
            <a:off x="4538188" y="4820686"/>
            <a:ext cx="3108961" cy="1112531"/>
          </a:xfrm>
          <a:prstGeom prst="rect">
            <a:avLst/>
          </a:prstGeom>
        </p:spPr>
        <p:txBody>
          <a:bodyPr/>
          <a:lstStyle>
            <a:lvl1pPr marL="171450" indent="-171450">
              <a:lnSpc>
                <a:spcPct val="114000"/>
              </a:lnSpc>
              <a:spcBef>
                <a:spcPts val="0"/>
              </a:spcBef>
              <a:spcAft>
                <a:spcPts val="400"/>
              </a:spcAft>
              <a:buFont typeface="Arial" panose="020B0604020202020204" pitchFamily="34" charset="0"/>
              <a:buChar char="•"/>
              <a:tabLst/>
              <a:defRPr sz="1200" b="0" i="0">
                <a:latin typeface="Arial Nova Cond Light" panose="020B0506020202020204" pitchFamily="34" charset="0"/>
              </a:defRPr>
            </a:lvl1pPr>
            <a:lvl2pPr marL="628650" indent="-171450">
              <a:lnSpc>
                <a:spcPct val="114000"/>
              </a:lnSpc>
              <a:tabLst/>
              <a:defRPr sz="1200" b="0" i="0">
                <a:latin typeface="Arial Nova Cond Light" panose="020B0506020202020204" pitchFamily="34" charset="0"/>
              </a:defRPr>
            </a:lvl2pPr>
            <a:lvl3pPr marL="1090613" indent="-176213">
              <a:lnSpc>
                <a:spcPct val="114000"/>
              </a:lnSpc>
              <a:tabLst/>
              <a:defRPr sz="1200" b="0" i="0">
                <a:latin typeface="Arial Nova Cond Light" panose="020B0506020202020204" pitchFamily="34" charset="0"/>
              </a:defRPr>
            </a:lvl3pPr>
            <a:lvl4pPr marL="1554163" indent="-182563">
              <a:lnSpc>
                <a:spcPct val="114000"/>
              </a:lnSpc>
              <a:tabLst/>
              <a:defRPr sz="1200" b="0" i="0">
                <a:latin typeface="Arial Nova Cond Light" panose="020B0506020202020204" pitchFamily="34" charset="0"/>
              </a:defRPr>
            </a:lvl4pPr>
            <a:lvl5pPr marL="2005013" indent="-176213">
              <a:lnSpc>
                <a:spcPct val="114000"/>
              </a:lnSpc>
              <a:tabLst/>
              <a:defRPr sz="1200" b="0" i="0">
                <a:latin typeface="Arial Nova Cond Light" panose="020B0506020202020204" pitchFamily="34" charset="0"/>
              </a:defRPr>
            </a:lvl5pPr>
          </a:lstStyle>
          <a:p>
            <a:pPr marL="171450" indent="-171450">
              <a:spcAft>
                <a:spcPts val="400"/>
              </a:spcAft>
              <a:buFont typeface="Arial" panose="020B0604020202020204" pitchFamily="34" charset="0"/>
              <a:buChar char="•"/>
            </a:pPr>
            <a:r>
              <a:rPr lang="en-US" sz="1200" dirty="0">
                <a:latin typeface="Arial Nova Cond Light" panose="020B0506020202020204" pitchFamily="34" charset="0"/>
                <a:cs typeface="Times New Roman" panose="02020603050405020304" pitchFamily="18" charset="0"/>
              </a:rPr>
              <a:t>Lorem ipsum dolor sit </a:t>
            </a:r>
            <a:r>
              <a:rPr lang="en-US" sz="1200" dirty="0" err="1">
                <a:latin typeface="Arial Nova Cond Light" panose="020B0506020202020204" pitchFamily="34" charset="0"/>
                <a:cs typeface="Times New Roman" panose="02020603050405020304" pitchFamily="18" charset="0"/>
              </a:rPr>
              <a:t>amet</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consectetur</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adipiscing</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elit</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Mauris</a:t>
            </a:r>
            <a:r>
              <a:rPr lang="en-US" sz="1200" dirty="0">
                <a:latin typeface="Arial Nova Cond Light" panose="020B0506020202020204" pitchFamily="34" charset="0"/>
                <a:cs typeface="Times New Roman" panose="02020603050405020304" pitchFamily="18" charset="0"/>
              </a:rPr>
              <a:t> ac </a:t>
            </a:r>
            <a:r>
              <a:rPr lang="en-US" sz="1200" dirty="0" err="1">
                <a:latin typeface="Arial Nova Cond Light" panose="020B0506020202020204" pitchFamily="34" charset="0"/>
                <a:cs typeface="Times New Roman" panose="02020603050405020304" pitchFamily="18" charset="0"/>
              </a:rPr>
              <a:t>sem</a:t>
            </a:r>
            <a:r>
              <a:rPr lang="en-US" sz="1200" dirty="0">
                <a:latin typeface="Arial Nova Cond Light" panose="020B0506020202020204" pitchFamily="34" charset="0"/>
                <a:cs typeface="Times New Roman" panose="02020603050405020304" pitchFamily="18" charset="0"/>
              </a:rPr>
              <a:t> non </a:t>
            </a:r>
            <a:r>
              <a:rPr lang="en-US" sz="1200" dirty="0" err="1">
                <a:latin typeface="Arial Nova Cond Light" panose="020B0506020202020204" pitchFamily="34" charset="0"/>
                <a:cs typeface="Times New Roman" panose="02020603050405020304" pitchFamily="18" charset="0"/>
              </a:rPr>
              <a:t>nunc</a:t>
            </a:r>
            <a:r>
              <a:rPr lang="en-US" sz="1200" dirty="0">
                <a:latin typeface="Arial Nova Cond Light" panose="020B0506020202020204" pitchFamily="34" charset="0"/>
                <a:cs typeface="Times New Roman" panose="02020603050405020304" pitchFamily="18" charset="0"/>
              </a:rPr>
              <a:t>.</a:t>
            </a:r>
          </a:p>
          <a:p>
            <a:pPr marL="171450" indent="-171450">
              <a:spcAft>
                <a:spcPts val="400"/>
              </a:spcAft>
              <a:buFont typeface="Arial" panose="020B0604020202020204" pitchFamily="34" charset="0"/>
              <a:buChar char="•"/>
            </a:pPr>
            <a:r>
              <a:rPr lang="en-US" sz="1200" dirty="0" err="1">
                <a:latin typeface="Arial Nova Cond Light" panose="020B0506020202020204" pitchFamily="34" charset="0"/>
                <a:cs typeface="Times New Roman" panose="02020603050405020304" pitchFamily="18" charset="0"/>
              </a:rPr>
              <a:t>Congue</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finibus</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Etiam</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sagittis</a:t>
            </a:r>
            <a:r>
              <a:rPr lang="en-US" sz="1200" dirty="0">
                <a:latin typeface="Arial Nova Cond Light" panose="020B0506020202020204" pitchFamily="34" charset="0"/>
                <a:cs typeface="Times New Roman" panose="02020603050405020304" pitchFamily="18" charset="0"/>
              </a:rPr>
              <a:t> dolor non </a:t>
            </a:r>
            <a:r>
              <a:rPr lang="en-US" sz="1200" dirty="0" err="1">
                <a:latin typeface="Arial Nova Cond Light" panose="020B0506020202020204" pitchFamily="34" charset="0"/>
                <a:cs typeface="Times New Roman" panose="02020603050405020304" pitchFamily="18" charset="0"/>
              </a:rPr>
              <a:t>mauris</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rutrum</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nec</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mattis</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lacus</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venenatis</a:t>
            </a:r>
            <a:r>
              <a:rPr lang="en-US" sz="1200" dirty="0">
                <a:latin typeface="Arial Nova Cond Light" panose="020B0506020202020204" pitchFamily="34" charset="0"/>
                <a:cs typeface="Times New Roman" panose="02020603050405020304" pitchFamily="18" charset="0"/>
              </a:rPr>
              <a:t>.</a:t>
            </a:r>
          </a:p>
          <a:p>
            <a:pPr marL="171450" indent="-171450">
              <a:spcAft>
                <a:spcPts val="400"/>
              </a:spcAft>
              <a:buFont typeface="Arial" panose="020B0604020202020204" pitchFamily="34" charset="0"/>
              <a:buChar char="•"/>
            </a:pPr>
            <a:r>
              <a:rPr lang="en-US" sz="1200" dirty="0" err="1">
                <a:latin typeface="Arial Nova Cond Light" panose="020B0506020202020204" pitchFamily="34" charset="0"/>
                <a:cs typeface="Times New Roman" panose="02020603050405020304" pitchFamily="18" charset="0"/>
              </a:rPr>
              <a:t>Praesent</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ultricies</a:t>
            </a:r>
            <a:r>
              <a:rPr lang="en-US" sz="1200" dirty="0">
                <a:latin typeface="Arial Nova Cond Light" panose="020B0506020202020204" pitchFamily="34" charset="0"/>
                <a:cs typeface="Times New Roman" panose="02020603050405020304" pitchFamily="18" charset="0"/>
              </a:rPr>
              <a:t>, diam </a:t>
            </a:r>
            <a:r>
              <a:rPr lang="en-US" sz="1200" dirty="0" err="1">
                <a:latin typeface="Arial Nova Cond Light" panose="020B0506020202020204" pitchFamily="34" charset="0"/>
                <a:cs typeface="Times New Roman" panose="02020603050405020304" pitchFamily="18" charset="0"/>
              </a:rPr>
              <a:t>ullamcorper</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facilisis</a:t>
            </a:r>
            <a:r>
              <a:rPr lang="en-US" sz="1200" dirty="0">
                <a:latin typeface="Arial Nova Cond Light" panose="020B0506020202020204" pitchFamily="34" charset="0"/>
                <a:cs typeface="Times New Roman" panose="02020603050405020304" pitchFamily="18" charset="0"/>
              </a:rPr>
              <a:t>.</a:t>
            </a:r>
          </a:p>
        </p:txBody>
      </p:sp>
      <p:sp>
        <p:nvSpPr>
          <p:cNvPr id="28" name="Text Placeholder 13">
            <a:extLst>
              <a:ext uri="{FF2B5EF4-FFF2-40B4-BE49-F238E27FC236}">
                <a16:creationId xmlns:a16="http://schemas.microsoft.com/office/drawing/2014/main" id="{51A06108-92BC-6549-98E0-1B3917A727AD}"/>
              </a:ext>
            </a:extLst>
          </p:cNvPr>
          <p:cNvSpPr>
            <a:spLocks noGrp="1"/>
          </p:cNvSpPr>
          <p:nvPr>
            <p:ph type="body" sz="quarter" idx="24" hasCustomPrompt="1"/>
          </p:nvPr>
        </p:nvSpPr>
        <p:spPr>
          <a:xfrm>
            <a:off x="8673345" y="4494448"/>
            <a:ext cx="3108960" cy="285242"/>
          </a:xfrm>
          <a:prstGeom prst="rect">
            <a:avLst/>
          </a:prstGeom>
        </p:spPr>
        <p:txBody>
          <a:bodyPr lIns="0" tIns="0" rIns="0" bIns="0" anchor="t"/>
          <a:lstStyle>
            <a:lvl1pPr marL="0" indent="0" algn="ctr">
              <a:lnSpc>
                <a:spcPct val="114000"/>
              </a:lnSpc>
              <a:spcBef>
                <a:spcPts val="0"/>
              </a:spcBef>
              <a:buNone/>
              <a:defRPr sz="1600" b="0" i="0" spc="300">
                <a:solidFill>
                  <a:schemeClr val="tx1"/>
                </a:solidFill>
                <a:latin typeface="Arial Nova Cond" panose="020B0506020202020204" pitchFamily="34" charset="0"/>
              </a:defRPr>
            </a:lvl1pPr>
          </a:lstStyle>
          <a:p>
            <a:pPr lvl="0"/>
            <a:r>
              <a:rPr lang="en-US" dirty="0"/>
              <a:t>LOREM IPSUM</a:t>
            </a:r>
          </a:p>
        </p:txBody>
      </p:sp>
      <p:sp>
        <p:nvSpPr>
          <p:cNvPr id="29" name="Text Placeholder 22">
            <a:extLst>
              <a:ext uri="{FF2B5EF4-FFF2-40B4-BE49-F238E27FC236}">
                <a16:creationId xmlns:a16="http://schemas.microsoft.com/office/drawing/2014/main" id="{32A4B776-A8FD-954B-9ACF-2C8449C75DF8}"/>
              </a:ext>
            </a:extLst>
          </p:cNvPr>
          <p:cNvSpPr>
            <a:spLocks noGrp="1"/>
          </p:cNvSpPr>
          <p:nvPr>
            <p:ph type="body" sz="quarter" idx="25" hasCustomPrompt="1"/>
          </p:nvPr>
        </p:nvSpPr>
        <p:spPr>
          <a:xfrm>
            <a:off x="8670012" y="4797621"/>
            <a:ext cx="3108961" cy="1112531"/>
          </a:xfrm>
          <a:prstGeom prst="rect">
            <a:avLst/>
          </a:prstGeom>
        </p:spPr>
        <p:txBody>
          <a:bodyPr/>
          <a:lstStyle>
            <a:lvl1pPr marL="171450" indent="-171450">
              <a:lnSpc>
                <a:spcPct val="114000"/>
              </a:lnSpc>
              <a:spcBef>
                <a:spcPts val="0"/>
              </a:spcBef>
              <a:spcAft>
                <a:spcPts val="400"/>
              </a:spcAft>
              <a:buFont typeface="Arial" panose="020B0604020202020204" pitchFamily="34" charset="0"/>
              <a:buChar char="•"/>
              <a:tabLst/>
              <a:defRPr sz="1200" b="0" i="0">
                <a:latin typeface="Arial Nova Cond Light" panose="020B0506020202020204" pitchFamily="34" charset="0"/>
              </a:defRPr>
            </a:lvl1pPr>
            <a:lvl2pPr marL="628650" indent="-171450">
              <a:lnSpc>
                <a:spcPct val="114000"/>
              </a:lnSpc>
              <a:tabLst/>
              <a:defRPr sz="1200" b="0" i="0">
                <a:latin typeface="Arial Nova Cond Light" panose="020B0506020202020204" pitchFamily="34" charset="0"/>
              </a:defRPr>
            </a:lvl2pPr>
            <a:lvl3pPr marL="1090613" indent="-176213">
              <a:lnSpc>
                <a:spcPct val="114000"/>
              </a:lnSpc>
              <a:tabLst/>
              <a:defRPr sz="1200" b="0" i="0">
                <a:latin typeface="Arial Nova Cond Light" panose="020B0506020202020204" pitchFamily="34" charset="0"/>
              </a:defRPr>
            </a:lvl3pPr>
            <a:lvl4pPr marL="1554163" indent="-182563">
              <a:lnSpc>
                <a:spcPct val="114000"/>
              </a:lnSpc>
              <a:tabLst/>
              <a:defRPr sz="1200" b="0" i="0">
                <a:latin typeface="Arial Nova Cond Light" panose="020B0506020202020204" pitchFamily="34" charset="0"/>
              </a:defRPr>
            </a:lvl4pPr>
            <a:lvl5pPr marL="2005013" indent="-176213">
              <a:lnSpc>
                <a:spcPct val="114000"/>
              </a:lnSpc>
              <a:tabLst/>
              <a:defRPr sz="1200" b="0" i="0">
                <a:latin typeface="Arial Nova Cond Light" panose="020B0506020202020204" pitchFamily="34" charset="0"/>
              </a:defRPr>
            </a:lvl5pPr>
          </a:lstStyle>
          <a:p>
            <a:pPr marL="171450" indent="-171450">
              <a:spcAft>
                <a:spcPts val="400"/>
              </a:spcAft>
              <a:buFont typeface="Arial" panose="020B0604020202020204" pitchFamily="34" charset="0"/>
              <a:buChar char="•"/>
            </a:pPr>
            <a:r>
              <a:rPr lang="en-US" sz="1200" dirty="0">
                <a:latin typeface="Arial Nova Cond Light" panose="020B0506020202020204" pitchFamily="34" charset="0"/>
                <a:cs typeface="Times New Roman" panose="02020603050405020304" pitchFamily="18" charset="0"/>
              </a:rPr>
              <a:t>Lorem ipsum dolor sit </a:t>
            </a:r>
            <a:r>
              <a:rPr lang="en-US" sz="1200" dirty="0" err="1">
                <a:latin typeface="Arial Nova Cond Light" panose="020B0506020202020204" pitchFamily="34" charset="0"/>
                <a:cs typeface="Times New Roman" panose="02020603050405020304" pitchFamily="18" charset="0"/>
              </a:rPr>
              <a:t>amet</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consectetur</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adipiscing</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elit</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Mauris</a:t>
            </a:r>
            <a:r>
              <a:rPr lang="en-US" sz="1200" dirty="0">
                <a:latin typeface="Arial Nova Cond Light" panose="020B0506020202020204" pitchFamily="34" charset="0"/>
                <a:cs typeface="Times New Roman" panose="02020603050405020304" pitchFamily="18" charset="0"/>
              </a:rPr>
              <a:t> ac </a:t>
            </a:r>
            <a:r>
              <a:rPr lang="en-US" sz="1200" dirty="0" err="1">
                <a:latin typeface="Arial Nova Cond Light" panose="020B0506020202020204" pitchFamily="34" charset="0"/>
                <a:cs typeface="Times New Roman" panose="02020603050405020304" pitchFamily="18" charset="0"/>
              </a:rPr>
              <a:t>sem</a:t>
            </a:r>
            <a:r>
              <a:rPr lang="en-US" sz="1200" dirty="0">
                <a:latin typeface="Arial Nova Cond Light" panose="020B0506020202020204" pitchFamily="34" charset="0"/>
                <a:cs typeface="Times New Roman" panose="02020603050405020304" pitchFamily="18" charset="0"/>
              </a:rPr>
              <a:t> non </a:t>
            </a:r>
            <a:r>
              <a:rPr lang="en-US" sz="1200" dirty="0" err="1">
                <a:latin typeface="Arial Nova Cond Light" panose="020B0506020202020204" pitchFamily="34" charset="0"/>
                <a:cs typeface="Times New Roman" panose="02020603050405020304" pitchFamily="18" charset="0"/>
              </a:rPr>
              <a:t>nunc</a:t>
            </a:r>
            <a:r>
              <a:rPr lang="en-US" sz="1200" dirty="0">
                <a:latin typeface="Arial Nova Cond Light" panose="020B0506020202020204" pitchFamily="34" charset="0"/>
                <a:cs typeface="Times New Roman" panose="02020603050405020304" pitchFamily="18" charset="0"/>
              </a:rPr>
              <a:t>.</a:t>
            </a:r>
          </a:p>
          <a:p>
            <a:pPr marL="171450" indent="-171450">
              <a:spcAft>
                <a:spcPts val="400"/>
              </a:spcAft>
              <a:buFont typeface="Arial" panose="020B0604020202020204" pitchFamily="34" charset="0"/>
              <a:buChar char="•"/>
            </a:pPr>
            <a:r>
              <a:rPr lang="en-US" sz="1200" dirty="0" err="1">
                <a:latin typeface="Arial Nova Cond Light" panose="020B0506020202020204" pitchFamily="34" charset="0"/>
                <a:cs typeface="Times New Roman" panose="02020603050405020304" pitchFamily="18" charset="0"/>
              </a:rPr>
              <a:t>Congue</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finibus</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Etiam</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sagittis</a:t>
            </a:r>
            <a:r>
              <a:rPr lang="en-US" sz="1200" dirty="0">
                <a:latin typeface="Arial Nova Cond Light" panose="020B0506020202020204" pitchFamily="34" charset="0"/>
                <a:cs typeface="Times New Roman" panose="02020603050405020304" pitchFamily="18" charset="0"/>
              </a:rPr>
              <a:t> dolor non </a:t>
            </a:r>
            <a:r>
              <a:rPr lang="en-US" sz="1200" dirty="0" err="1">
                <a:latin typeface="Arial Nova Cond Light" panose="020B0506020202020204" pitchFamily="34" charset="0"/>
                <a:cs typeface="Times New Roman" panose="02020603050405020304" pitchFamily="18" charset="0"/>
              </a:rPr>
              <a:t>mauris</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rutrum</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nec</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mattis</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lacus</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venenatis</a:t>
            </a:r>
            <a:r>
              <a:rPr lang="en-US" sz="1200" dirty="0">
                <a:latin typeface="Arial Nova Cond Light" panose="020B0506020202020204" pitchFamily="34" charset="0"/>
                <a:cs typeface="Times New Roman" panose="02020603050405020304" pitchFamily="18" charset="0"/>
              </a:rPr>
              <a:t>.</a:t>
            </a:r>
          </a:p>
          <a:p>
            <a:pPr marL="171450" indent="-171450">
              <a:spcAft>
                <a:spcPts val="400"/>
              </a:spcAft>
              <a:buFont typeface="Arial" panose="020B0604020202020204" pitchFamily="34" charset="0"/>
              <a:buChar char="•"/>
            </a:pPr>
            <a:r>
              <a:rPr lang="en-US" sz="1200" dirty="0" err="1">
                <a:latin typeface="Arial Nova Cond Light" panose="020B0506020202020204" pitchFamily="34" charset="0"/>
                <a:cs typeface="Times New Roman" panose="02020603050405020304" pitchFamily="18" charset="0"/>
              </a:rPr>
              <a:t>Praesent</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ultricies</a:t>
            </a:r>
            <a:r>
              <a:rPr lang="en-US" sz="1200" dirty="0">
                <a:latin typeface="Arial Nova Cond Light" panose="020B0506020202020204" pitchFamily="34" charset="0"/>
                <a:cs typeface="Times New Roman" panose="02020603050405020304" pitchFamily="18" charset="0"/>
              </a:rPr>
              <a:t>, diam </a:t>
            </a:r>
            <a:r>
              <a:rPr lang="en-US" sz="1200" dirty="0" err="1">
                <a:latin typeface="Arial Nova Cond Light" panose="020B0506020202020204" pitchFamily="34" charset="0"/>
                <a:cs typeface="Times New Roman" panose="02020603050405020304" pitchFamily="18" charset="0"/>
              </a:rPr>
              <a:t>ullamcorper</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facilisis</a:t>
            </a:r>
            <a:r>
              <a:rPr lang="en-US" sz="1200" dirty="0">
                <a:latin typeface="Arial Nova Cond Light" panose="020B0506020202020204" pitchFamily="34" charset="0"/>
                <a:cs typeface="Times New Roman" panose="02020603050405020304" pitchFamily="18" charset="0"/>
              </a:rPr>
              <a:t>.</a:t>
            </a:r>
          </a:p>
        </p:txBody>
      </p:sp>
      <p:sp>
        <p:nvSpPr>
          <p:cNvPr id="30" name="Text Placeholder 13">
            <a:extLst>
              <a:ext uri="{FF2B5EF4-FFF2-40B4-BE49-F238E27FC236}">
                <a16:creationId xmlns:a16="http://schemas.microsoft.com/office/drawing/2014/main" id="{D17D316E-0525-A942-A489-96B8396B496A}"/>
              </a:ext>
            </a:extLst>
          </p:cNvPr>
          <p:cNvSpPr>
            <a:spLocks noGrp="1"/>
          </p:cNvSpPr>
          <p:nvPr>
            <p:ph type="body" sz="quarter" idx="26" hasCustomPrompt="1"/>
          </p:nvPr>
        </p:nvSpPr>
        <p:spPr>
          <a:xfrm>
            <a:off x="482897" y="4517513"/>
            <a:ext cx="3108960" cy="285242"/>
          </a:xfrm>
          <a:prstGeom prst="rect">
            <a:avLst/>
          </a:prstGeom>
        </p:spPr>
        <p:txBody>
          <a:bodyPr lIns="0" tIns="0" rIns="0" bIns="0" anchor="t"/>
          <a:lstStyle>
            <a:lvl1pPr marL="0" indent="0" algn="ctr">
              <a:lnSpc>
                <a:spcPct val="114000"/>
              </a:lnSpc>
              <a:spcBef>
                <a:spcPts val="0"/>
              </a:spcBef>
              <a:buNone/>
              <a:defRPr sz="1600" b="0" i="0" spc="300">
                <a:solidFill>
                  <a:schemeClr val="tx1"/>
                </a:solidFill>
                <a:latin typeface="Arial Nova Cond" panose="020B0506020202020204" pitchFamily="34" charset="0"/>
              </a:defRPr>
            </a:lvl1pPr>
          </a:lstStyle>
          <a:p>
            <a:pPr lvl="0"/>
            <a:r>
              <a:rPr lang="en-US" dirty="0"/>
              <a:t>LOREM IPSUM</a:t>
            </a:r>
          </a:p>
        </p:txBody>
      </p:sp>
      <p:sp>
        <p:nvSpPr>
          <p:cNvPr id="31" name="Text Placeholder 22">
            <a:extLst>
              <a:ext uri="{FF2B5EF4-FFF2-40B4-BE49-F238E27FC236}">
                <a16:creationId xmlns:a16="http://schemas.microsoft.com/office/drawing/2014/main" id="{F5FEE8ED-1F21-904B-84CA-ED791B53C482}"/>
              </a:ext>
            </a:extLst>
          </p:cNvPr>
          <p:cNvSpPr>
            <a:spLocks noGrp="1"/>
          </p:cNvSpPr>
          <p:nvPr>
            <p:ph type="body" sz="quarter" idx="27" hasCustomPrompt="1"/>
          </p:nvPr>
        </p:nvSpPr>
        <p:spPr>
          <a:xfrm>
            <a:off x="479564" y="4820686"/>
            <a:ext cx="3108961" cy="1112531"/>
          </a:xfrm>
          <a:prstGeom prst="rect">
            <a:avLst/>
          </a:prstGeom>
        </p:spPr>
        <p:txBody>
          <a:bodyPr/>
          <a:lstStyle>
            <a:lvl1pPr marL="171450" indent="-171450">
              <a:lnSpc>
                <a:spcPct val="114000"/>
              </a:lnSpc>
              <a:spcBef>
                <a:spcPts val="0"/>
              </a:spcBef>
              <a:spcAft>
                <a:spcPts val="400"/>
              </a:spcAft>
              <a:buFont typeface="Arial" panose="020B0604020202020204" pitchFamily="34" charset="0"/>
              <a:buChar char="•"/>
              <a:tabLst/>
              <a:defRPr sz="1200" b="0" i="0">
                <a:latin typeface="Arial Nova Cond Light" panose="020B0506020202020204" pitchFamily="34" charset="0"/>
              </a:defRPr>
            </a:lvl1pPr>
            <a:lvl2pPr marL="628650" indent="-171450">
              <a:lnSpc>
                <a:spcPct val="114000"/>
              </a:lnSpc>
              <a:tabLst/>
              <a:defRPr sz="1200" b="0" i="0">
                <a:latin typeface="Arial Nova Cond Light" panose="020B0506020202020204" pitchFamily="34" charset="0"/>
              </a:defRPr>
            </a:lvl2pPr>
            <a:lvl3pPr marL="1090613" indent="-176213">
              <a:lnSpc>
                <a:spcPct val="114000"/>
              </a:lnSpc>
              <a:tabLst/>
              <a:defRPr sz="1200" b="0" i="0">
                <a:latin typeface="Arial Nova Cond Light" panose="020B0506020202020204" pitchFamily="34" charset="0"/>
              </a:defRPr>
            </a:lvl3pPr>
            <a:lvl4pPr marL="1554163" indent="-182563">
              <a:lnSpc>
                <a:spcPct val="114000"/>
              </a:lnSpc>
              <a:tabLst/>
              <a:defRPr sz="1200" b="0" i="0">
                <a:latin typeface="Arial Nova Cond Light" panose="020B0506020202020204" pitchFamily="34" charset="0"/>
              </a:defRPr>
            </a:lvl4pPr>
            <a:lvl5pPr marL="2005013" indent="-176213">
              <a:lnSpc>
                <a:spcPct val="114000"/>
              </a:lnSpc>
              <a:tabLst/>
              <a:defRPr sz="1200" b="0" i="0">
                <a:latin typeface="Arial Nova Cond Light" panose="020B0506020202020204" pitchFamily="34" charset="0"/>
              </a:defRPr>
            </a:lvl5pPr>
          </a:lstStyle>
          <a:p>
            <a:pPr marL="171450" indent="-171450">
              <a:spcAft>
                <a:spcPts val="400"/>
              </a:spcAft>
              <a:buFont typeface="Arial" panose="020B0604020202020204" pitchFamily="34" charset="0"/>
              <a:buChar char="•"/>
            </a:pPr>
            <a:r>
              <a:rPr lang="en-US" sz="1200" dirty="0">
                <a:latin typeface="Arial Nova Cond Light" panose="020B0506020202020204" pitchFamily="34" charset="0"/>
                <a:cs typeface="Times New Roman" panose="02020603050405020304" pitchFamily="18" charset="0"/>
              </a:rPr>
              <a:t>Lorem ipsum dolor sit </a:t>
            </a:r>
            <a:r>
              <a:rPr lang="en-US" sz="1200" dirty="0" err="1">
                <a:latin typeface="Arial Nova Cond Light" panose="020B0506020202020204" pitchFamily="34" charset="0"/>
                <a:cs typeface="Times New Roman" panose="02020603050405020304" pitchFamily="18" charset="0"/>
              </a:rPr>
              <a:t>amet</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consectetur</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adipiscing</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elit</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Mauris</a:t>
            </a:r>
            <a:r>
              <a:rPr lang="en-US" sz="1200" dirty="0">
                <a:latin typeface="Arial Nova Cond Light" panose="020B0506020202020204" pitchFamily="34" charset="0"/>
                <a:cs typeface="Times New Roman" panose="02020603050405020304" pitchFamily="18" charset="0"/>
              </a:rPr>
              <a:t> ac </a:t>
            </a:r>
            <a:r>
              <a:rPr lang="en-US" sz="1200" dirty="0" err="1">
                <a:latin typeface="Arial Nova Cond Light" panose="020B0506020202020204" pitchFamily="34" charset="0"/>
                <a:cs typeface="Times New Roman" panose="02020603050405020304" pitchFamily="18" charset="0"/>
              </a:rPr>
              <a:t>sem</a:t>
            </a:r>
            <a:r>
              <a:rPr lang="en-US" sz="1200" dirty="0">
                <a:latin typeface="Arial Nova Cond Light" panose="020B0506020202020204" pitchFamily="34" charset="0"/>
                <a:cs typeface="Times New Roman" panose="02020603050405020304" pitchFamily="18" charset="0"/>
              </a:rPr>
              <a:t> non </a:t>
            </a:r>
            <a:r>
              <a:rPr lang="en-US" sz="1200" dirty="0" err="1">
                <a:latin typeface="Arial Nova Cond Light" panose="020B0506020202020204" pitchFamily="34" charset="0"/>
                <a:cs typeface="Times New Roman" panose="02020603050405020304" pitchFamily="18" charset="0"/>
              </a:rPr>
              <a:t>nunc</a:t>
            </a:r>
            <a:r>
              <a:rPr lang="en-US" sz="1200" dirty="0">
                <a:latin typeface="Arial Nova Cond Light" panose="020B0506020202020204" pitchFamily="34" charset="0"/>
                <a:cs typeface="Times New Roman" panose="02020603050405020304" pitchFamily="18" charset="0"/>
              </a:rPr>
              <a:t>.</a:t>
            </a:r>
          </a:p>
          <a:p>
            <a:pPr marL="171450" indent="-171450">
              <a:spcAft>
                <a:spcPts val="400"/>
              </a:spcAft>
              <a:buFont typeface="Arial" panose="020B0604020202020204" pitchFamily="34" charset="0"/>
              <a:buChar char="•"/>
            </a:pPr>
            <a:r>
              <a:rPr lang="en-US" sz="1200" dirty="0" err="1">
                <a:latin typeface="Arial Nova Cond Light" panose="020B0506020202020204" pitchFamily="34" charset="0"/>
                <a:cs typeface="Times New Roman" panose="02020603050405020304" pitchFamily="18" charset="0"/>
              </a:rPr>
              <a:t>Congue</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finibus</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Etiam</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sagittis</a:t>
            </a:r>
            <a:r>
              <a:rPr lang="en-US" sz="1200" dirty="0">
                <a:latin typeface="Arial Nova Cond Light" panose="020B0506020202020204" pitchFamily="34" charset="0"/>
                <a:cs typeface="Times New Roman" panose="02020603050405020304" pitchFamily="18" charset="0"/>
              </a:rPr>
              <a:t> dolor non </a:t>
            </a:r>
            <a:r>
              <a:rPr lang="en-US" sz="1200" dirty="0" err="1">
                <a:latin typeface="Arial Nova Cond Light" panose="020B0506020202020204" pitchFamily="34" charset="0"/>
                <a:cs typeface="Times New Roman" panose="02020603050405020304" pitchFamily="18" charset="0"/>
              </a:rPr>
              <a:t>mauris</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rutrum</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nec</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mattis</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lacus</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venenatis</a:t>
            </a:r>
            <a:r>
              <a:rPr lang="en-US" sz="1200" dirty="0">
                <a:latin typeface="Arial Nova Cond Light" panose="020B0506020202020204" pitchFamily="34" charset="0"/>
                <a:cs typeface="Times New Roman" panose="02020603050405020304" pitchFamily="18" charset="0"/>
              </a:rPr>
              <a:t>.</a:t>
            </a:r>
          </a:p>
          <a:p>
            <a:pPr marL="171450" indent="-171450">
              <a:spcAft>
                <a:spcPts val="400"/>
              </a:spcAft>
              <a:buFont typeface="Arial" panose="020B0604020202020204" pitchFamily="34" charset="0"/>
              <a:buChar char="•"/>
            </a:pPr>
            <a:r>
              <a:rPr lang="en-US" sz="1200" dirty="0" err="1">
                <a:latin typeface="Arial Nova Cond Light" panose="020B0506020202020204" pitchFamily="34" charset="0"/>
                <a:cs typeface="Times New Roman" panose="02020603050405020304" pitchFamily="18" charset="0"/>
              </a:rPr>
              <a:t>Praesent</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ultricies</a:t>
            </a:r>
            <a:r>
              <a:rPr lang="en-US" sz="1200" dirty="0">
                <a:latin typeface="Arial Nova Cond Light" panose="020B0506020202020204" pitchFamily="34" charset="0"/>
                <a:cs typeface="Times New Roman" panose="02020603050405020304" pitchFamily="18" charset="0"/>
              </a:rPr>
              <a:t>, diam </a:t>
            </a:r>
            <a:r>
              <a:rPr lang="en-US" sz="1200" dirty="0" err="1">
                <a:latin typeface="Arial Nova Cond Light" panose="020B0506020202020204" pitchFamily="34" charset="0"/>
                <a:cs typeface="Times New Roman" panose="02020603050405020304" pitchFamily="18" charset="0"/>
              </a:rPr>
              <a:t>ullamcorper</a:t>
            </a:r>
            <a:r>
              <a:rPr lang="en-US" sz="1200" dirty="0">
                <a:latin typeface="Arial Nova Cond Light" panose="020B0506020202020204" pitchFamily="34" charset="0"/>
                <a:cs typeface="Times New Roman" panose="02020603050405020304" pitchFamily="18" charset="0"/>
              </a:rPr>
              <a:t> </a:t>
            </a:r>
            <a:r>
              <a:rPr lang="en-US" sz="1200" dirty="0" err="1">
                <a:latin typeface="Arial Nova Cond Light" panose="020B0506020202020204" pitchFamily="34" charset="0"/>
                <a:cs typeface="Times New Roman" panose="02020603050405020304" pitchFamily="18" charset="0"/>
              </a:rPr>
              <a:t>facilisis</a:t>
            </a:r>
            <a:r>
              <a:rPr lang="en-US" sz="1200" dirty="0">
                <a:latin typeface="Arial Nova Cond Light" panose="020B0506020202020204" pitchFamily="34" charset="0"/>
                <a:cs typeface="Times New Roman" panose="02020603050405020304" pitchFamily="18" charset="0"/>
              </a:rPr>
              <a:t>.</a:t>
            </a:r>
          </a:p>
        </p:txBody>
      </p:sp>
      <p:sp>
        <p:nvSpPr>
          <p:cNvPr id="17" name="TextBox 16">
            <a:extLst>
              <a:ext uri="{FF2B5EF4-FFF2-40B4-BE49-F238E27FC236}">
                <a16:creationId xmlns:a16="http://schemas.microsoft.com/office/drawing/2014/main" id="{A5C252D5-E821-AA46-B9AC-7A7D6782AFCE}"/>
              </a:ext>
            </a:extLst>
          </p:cNvPr>
          <p:cNvSpPr txBox="1"/>
          <p:nvPr userDrawn="1"/>
        </p:nvSpPr>
        <p:spPr>
          <a:xfrm>
            <a:off x="10749692" y="6587092"/>
            <a:ext cx="1398850" cy="200055"/>
          </a:xfrm>
          <a:prstGeom prst="rect">
            <a:avLst/>
          </a:prstGeom>
          <a:noFill/>
        </p:spPr>
        <p:txBody>
          <a:bodyPr wrap="square" rtlCol="0">
            <a:spAutoFit/>
          </a:bodyPr>
          <a:lstStyle/>
          <a:p>
            <a:pPr algn="r"/>
            <a:fld id="{B7113DEB-D826-5B47-AC66-1AD4D856DFE6}" type="slidenum">
              <a:rPr lang="en-US" sz="700" b="1" i="0" smtClean="0">
                <a:latin typeface="Arial Nova Cond" panose="020B0506020202020204" pitchFamily="34" charset="0"/>
                <a:cs typeface="Futura" panose="020B0602020204020303" pitchFamily="34" charset="-79"/>
              </a:rPr>
              <a:pPr algn="r"/>
              <a:t>‹#›</a:t>
            </a:fld>
            <a:endParaRPr lang="en-US" sz="700" b="1" i="0" dirty="0">
              <a:latin typeface="Arial Nova Cond" panose="020B0506020202020204" pitchFamily="34" charset="0"/>
              <a:cs typeface="Futura" panose="020B0602020204020303" pitchFamily="34" charset="-79"/>
            </a:endParaRPr>
          </a:p>
        </p:txBody>
      </p:sp>
      <p:pic>
        <p:nvPicPr>
          <p:cNvPr id="18" name="Graphic 17">
            <a:extLst>
              <a:ext uri="{FF2B5EF4-FFF2-40B4-BE49-F238E27FC236}">
                <a16:creationId xmlns:a16="http://schemas.microsoft.com/office/drawing/2014/main" id="{6FBF107C-44AF-2A45-94ED-7900915E1C57}"/>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8489" y="6600176"/>
            <a:ext cx="355164" cy="170479"/>
          </a:xfrm>
          <a:prstGeom prst="rect">
            <a:avLst/>
          </a:prstGeom>
        </p:spPr>
      </p:pic>
      <p:sp>
        <p:nvSpPr>
          <p:cNvPr id="19" name="Text Placeholder 14">
            <a:extLst>
              <a:ext uri="{FF2B5EF4-FFF2-40B4-BE49-F238E27FC236}">
                <a16:creationId xmlns:a16="http://schemas.microsoft.com/office/drawing/2014/main" id="{0F2608BE-6275-714B-9AD2-472E9CF758E8}"/>
              </a:ext>
            </a:extLst>
          </p:cNvPr>
          <p:cNvSpPr>
            <a:spLocks noGrp="1"/>
          </p:cNvSpPr>
          <p:nvPr>
            <p:ph type="body" sz="quarter" idx="11" hasCustomPrompt="1"/>
          </p:nvPr>
        </p:nvSpPr>
        <p:spPr>
          <a:xfrm>
            <a:off x="347283" y="256031"/>
            <a:ext cx="11497434" cy="370133"/>
          </a:xfrm>
          <a:prstGeom prst="rect">
            <a:avLst/>
          </a:prstGeom>
        </p:spPr>
        <p:txBody>
          <a:bodyPr lIns="0" tIns="45720" rIns="0" bIns="91440" anchor="t"/>
          <a:lstStyle>
            <a:lvl1pPr marL="0" indent="0" algn="ctr">
              <a:lnSpc>
                <a:spcPct val="80000"/>
              </a:lnSpc>
              <a:spcBef>
                <a:spcPts val="0"/>
              </a:spcBef>
              <a:buNone/>
              <a:defRPr sz="3200" b="1" i="0">
                <a:solidFill>
                  <a:schemeClr val="tx1"/>
                </a:solidFill>
                <a:latin typeface="Futura ND for Nike 365 Cn XBd" panose="020B0806020204030204" pitchFamily="34" charset="77"/>
                <a:cs typeface="Futura Condensed Medium" panose="020B0602020204020303" pitchFamily="34" charset="-79"/>
              </a:defRPr>
            </a:lvl1pPr>
          </a:lstStyle>
          <a:p>
            <a:pPr lvl="0"/>
            <a:r>
              <a:rPr lang="en-US" dirty="0"/>
              <a:t>THIS IS A GOOD EXAMPLE</a:t>
            </a:r>
          </a:p>
        </p:txBody>
      </p:sp>
      <p:sp>
        <p:nvSpPr>
          <p:cNvPr id="20" name="Text Placeholder 13">
            <a:extLst>
              <a:ext uri="{FF2B5EF4-FFF2-40B4-BE49-F238E27FC236}">
                <a16:creationId xmlns:a16="http://schemas.microsoft.com/office/drawing/2014/main" id="{619BC168-B721-7448-96FA-86C1E3849C77}"/>
              </a:ext>
            </a:extLst>
          </p:cNvPr>
          <p:cNvSpPr>
            <a:spLocks noGrp="1"/>
          </p:cNvSpPr>
          <p:nvPr>
            <p:ph type="body" sz="quarter" idx="20" hasCustomPrompt="1"/>
          </p:nvPr>
        </p:nvSpPr>
        <p:spPr>
          <a:xfrm>
            <a:off x="347283" y="704088"/>
            <a:ext cx="11497434" cy="290400"/>
          </a:xfrm>
          <a:prstGeom prst="rect">
            <a:avLst/>
          </a:prstGeom>
        </p:spPr>
        <p:txBody>
          <a:bodyPr tIns="0" bIns="0" anchor="t"/>
          <a:lstStyle>
            <a:lvl1pPr marL="0" indent="0" algn="ctr">
              <a:lnSpc>
                <a:spcPct val="114000"/>
              </a:lnSpc>
              <a:spcBef>
                <a:spcPts val="0"/>
              </a:spcBef>
              <a:buNone/>
              <a:defRPr sz="1600" b="0" i="0" spc="300">
                <a:solidFill>
                  <a:schemeClr val="tx1"/>
                </a:solidFill>
                <a:latin typeface="Arial Nova Cond" panose="020B0506020202020204" pitchFamily="34" charset="0"/>
              </a:defRPr>
            </a:lvl1pPr>
          </a:lstStyle>
          <a:p>
            <a:pPr lvl="0"/>
            <a:r>
              <a:rPr lang="en-US" dirty="0"/>
              <a:t>SUBTITLE GOES HERE</a:t>
            </a:r>
          </a:p>
        </p:txBody>
      </p:sp>
    </p:spTree>
    <p:extLst>
      <p:ext uri="{BB962C8B-B14F-4D97-AF65-F5344CB8AC3E}">
        <p14:creationId xmlns:p14="http://schemas.microsoft.com/office/powerpoint/2010/main" val="1162218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Only - Center">
    <p:bg>
      <p:bgPr>
        <a:solidFill>
          <a:schemeClr val="bg1"/>
        </a:solidFill>
        <a:effectLst/>
      </p:bgPr>
    </p:bg>
    <p:spTree>
      <p:nvGrpSpPr>
        <p:cNvPr id="1" name=""/>
        <p:cNvGrpSpPr/>
        <p:nvPr/>
      </p:nvGrpSpPr>
      <p:grpSpPr>
        <a:xfrm>
          <a:off x="0" y="0"/>
          <a:ext cx="0" cy="0"/>
          <a:chOff x="0" y="0"/>
          <a:chExt cx="0" cy="0"/>
        </a:xfrm>
      </p:grpSpPr>
      <p:sp>
        <p:nvSpPr>
          <p:cNvPr id="57" name="Text Placeholder 14">
            <a:extLst>
              <a:ext uri="{FF2B5EF4-FFF2-40B4-BE49-F238E27FC236}">
                <a16:creationId xmlns:a16="http://schemas.microsoft.com/office/drawing/2014/main" id="{9E3F5054-C423-C24E-AD52-B3EA25A0F40A}"/>
              </a:ext>
            </a:extLst>
          </p:cNvPr>
          <p:cNvSpPr>
            <a:spLocks noGrp="1"/>
          </p:cNvSpPr>
          <p:nvPr>
            <p:ph type="body" sz="quarter" idx="11" hasCustomPrompt="1"/>
          </p:nvPr>
        </p:nvSpPr>
        <p:spPr>
          <a:xfrm>
            <a:off x="347283" y="256031"/>
            <a:ext cx="11497434" cy="370133"/>
          </a:xfrm>
          <a:prstGeom prst="rect">
            <a:avLst/>
          </a:prstGeom>
        </p:spPr>
        <p:txBody>
          <a:bodyPr lIns="0" tIns="45720" rIns="0" bIns="91440" anchor="t"/>
          <a:lstStyle>
            <a:lvl1pPr marL="0" indent="0" algn="ctr">
              <a:lnSpc>
                <a:spcPct val="80000"/>
              </a:lnSpc>
              <a:spcBef>
                <a:spcPts val="0"/>
              </a:spcBef>
              <a:buNone/>
              <a:defRPr sz="3200" b="1" i="0">
                <a:solidFill>
                  <a:schemeClr val="tx1"/>
                </a:solidFill>
                <a:latin typeface="Futura ND for Nike 365 Cn XBd" panose="020B0806020204030204" pitchFamily="34" charset="77"/>
                <a:cs typeface="Futura Condensed Medium" panose="020B0602020204020303" pitchFamily="34" charset="-79"/>
              </a:defRPr>
            </a:lvl1pPr>
          </a:lstStyle>
          <a:p>
            <a:pPr lvl="0"/>
            <a:r>
              <a:rPr lang="en-US" dirty="0"/>
              <a:t>THIS IS A GOOD EXAMPLE</a:t>
            </a:r>
          </a:p>
        </p:txBody>
      </p:sp>
      <p:sp>
        <p:nvSpPr>
          <p:cNvPr id="23" name="Text Placeholder 13">
            <a:extLst>
              <a:ext uri="{FF2B5EF4-FFF2-40B4-BE49-F238E27FC236}">
                <a16:creationId xmlns:a16="http://schemas.microsoft.com/office/drawing/2014/main" id="{1185C08B-415C-0D4B-8451-F7DEA5DD78F2}"/>
              </a:ext>
            </a:extLst>
          </p:cNvPr>
          <p:cNvSpPr>
            <a:spLocks noGrp="1"/>
          </p:cNvSpPr>
          <p:nvPr>
            <p:ph type="body" sz="quarter" idx="20" hasCustomPrompt="1"/>
          </p:nvPr>
        </p:nvSpPr>
        <p:spPr>
          <a:xfrm>
            <a:off x="347283" y="704088"/>
            <a:ext cx="11497434" cy="290400"/>
          </a:xfrm>
          <a:prstGeom prst="rect">
            <a:avLst/>
          </a:prstGeom>
        </p:spPr>
        <p:txBody>
          <a:bodyPr tIns="0" bIns="0" anchor="t"/>
          <a:lstStyle>
            <a:lvl1pPr marL="0" indent="0" algn="ctr">
              <a:lnSpc>
                <a:spcPct val="114000"/>
              </a:lnSpc>
              <a:spcBef>
                <a:spcPts val="0"/>
              </a:spcBef>
              <a:buNone/>
              <a:defRPr sz="1600" b="0" i="0" spc="300">
                <a:solidFill>
                  <a:schemeClr val="tx1"/>
                </a:solidFill>
                <a:latin typeface="Arial Nova Cond" panose="020B0506020202020204" pitchFamily="34" charset="0"/>
              </a:defRPr>
            </a:lvl1pPr>
          </a:lstStyle>
          <a:p>
            <a:pPr lvl="0"/>
            <a:r>
              <a:rPr lang="en-US" dirty="0"/>
              <a:t>SUBTITLE GOES HERE</a:t>
            </a:r>
          </a:p>
        </p:txBody>
      </p:sp>
      <p:sp>
        <p:nvSpPr>
          <p:cNvPr id="13" name="TextBox 12">
            <a:extLst>
              <a:ext uri="{FF2B5EF4-FFF2-40B4-BE49-F238E27FC236}">
                <a16:creationId xmlns:a16="http://schemas.microsoft.com/office/drawing/2014/main" id="{8ED7EA80-BEF5-CA42-9678-3E4CE7E53B1B}"/>
              </a:ext>
            </a:extLst>
          </p:cNvPr>
          <p:cNvSpPr txBox="1"/>
          <p:nvPr userDrawn="1"/>
        </p:nvSpPr>
        <p:spPr>
          <a:xfrm>
            <a:off x="10749692" y="6587092"/>
            <a:ext cx="1398850" cy="200055"/>
          </a:xfrm>
          <a:prstGeom prst="rect">
            <a:avLst/>
          </a:prstGeom>
          <a:noFill/>
        </p:spPr>
        <p:txBody>
          <a:bodyPr wrap="square" rtlCol="0">
            <a:spAutoFit/>
          </a:bodyPr>
          <a:lstStyle/>
          <a:p>
            <a:pPr algn="r"/>
            <a:fld id="{B7113DEB-D826-5B47-AC66-1AD4D856DFE6}" type="slidenum">
              <a:rPr lang="en-US" sz="700" b="1" i="0" smtClean="0">
                <a:latin typeface="Arial Nova Cond" panose="020B0506020202020204" pitchFamily="34" charset="0"/>
                <a:cs typeface="Futura" panose="020B0602020204020303" pitchFamily="34" charset="-79"/>
              </a:rPr>
              <a:pPr algn="r"/>
              <a:t>‹#›</a:t>
            </a:fld>
            <a:endParaRPr lang="en-US" sz="700" b="1" i="0" dirty="0">
              <a:latin typeface="Arial Nova Cond" panose="020B0506020202020204" pitchFamily="34" charset="0"/>
              <a:cs typeface="Futura" panose="020B0602020204020303" pitchFamily="34" charset="-79"/>
            </a:endParaRPr>
          </a:p>
        </p:txBody>
      </p:sp>
      <p:pic>
        <p:nvPicPr>
          <p:cNvPr id="14" name="Graphic 13">
            <a:extLst>
              <a:ext uri="{FF2B5EF4-FFF2-40B4-BE49-F238E27FC236}">
                <a16:creationId xmlns:a16="http://schemas.microsoft.com/office/drawing/2014/main" id="{F99867B0-5A05-ED4A-9C67-E2538BF19F06}"/>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8489" y="6600176"/>
            <a:ext cx="355164" cy="170479"/>
          </a:xfrm>
          <a:prstGeom prst="rect">
            <a:avLst/>
          </a:prstGeom>
        </p:spPr>
      </p:pic>
    </p:spTree>
    <p:extLst>
      <p:ext uri="{BB962C8B-B14F-4D97-AF65-F5344CB8AC3E}">
        <p14:creationId xmlns:p14="http://schemas.microsoft.com/office/powerpoint/2010/main" val="29774690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Only - Left">
    <p:bg>
      <p:bgPr>
        <a:solidFill>
          <a:schemeClr val="bg1"/>
        </a:solid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EBE6F1E-7E22-284A-A548-ACAF3F525994}"/>
              </a:ext>
            </a:extLst>
          </p:cNvPr>
          <p:cNvSpPr txBox="1"/>
          <p:nvPr userDrawn="1"/>
        </p:nvSpPr>
        <p:spPr>
          <a:xfrm>
            <a:off x="10749692" y="6587092"/>
            <a:ext cx="1398850" cy="200055"/>
          </a:xfrm>
          <a:prstGeom prst="rect">
            <a:avLst/>
          </a:prstGeom>
          <a:noFill/>
        </p:spPr>
        <p:txBody>
          <a:bodyPr wrap="square" rtlCol="0">
            <a:spAutoFit/>
          </a:bodyPr>
          <a:lstStyle/>
          <a:p>
            <a:pPr algn="r"/>
            <a:fld id="{B7113DEB-D826-5B47-AC66-1AD4D856DFE6}" type="slidenum">
              <a:rPr lang="en-US" sz="700" b="1" i="0" smtClean="0">
                <a:latin typeface="Arial Nova Cond" panose="020B0506020202020204" pitchFamily="34" charset="0"/>
                <a:cs typeface="Futura" panose="020B0602020204020303" pitchFamily="34" charset="-79"/>
              </a:rPr>
              <a:pPr algn="r"/>
              <a:t>‹#›</a:t>
            </a:fld>
            <a:endParaRPr lang="en-US" sz="700" b="1" i="0" dirty="0">
              <a:latin typeface="Arial Nova Cond" panose="020B0506020202020204" pitchFamily="34" charset="0"/>
              <a:cs typeface="Futura" panose="020B0602020204020303" pitchFamily="34" charset="-79"/>
            </a:endParaRPr>
          </a:p>
        </p:txBody>
      </p:sp>
      <p:pic>
        <p:nvPicPr>
          <p:cNvPr id="12" name="Graphic 11">
            <a:extLst>
              <a:ext uri="{FF2B5EF4-FFF2-40B4-BE49-F238E27FC236}">
                <a16:creationId xmlns:a16="http://schemas.microsoft.com/office/drawing/2014/main" id="{C79C4B42-9E80-1D44-ACBE-8B51B275F52E}"/>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8489" y="6600176"/>
            <a:ext cx="355164" cy="170479"/>
          </a:xfrm>
          <a:prstGeom prst="rect">
            <a:avLst/>
          </a:prstGeom>
        </p:spPr>
      </p:pic>
      <p:sp>
        <p:nvSpPr>
          <p:cNvPr id="7" name="Text Placeholder 14">
            <a:extLst>
              <a:ext uri="{FF2B5EF4-FFF2-40B4-BE49-F238E27FC236}">
                <a16:creationId xmlns:a16="http://schemas.microsoft.com/office/drawing/2014/main" id="{4291E658-4602-8F45-BC0E-FED6479C1B88}"/>
              </a:ext>
            </a:extLst>
          </p:cNvPr>
          <p:cNvSpPr>
            <a:spLocks noGrp="1"/>
          </p:cNvSpPr>
          <p:nvPr>
            <p:ph type="body" sz="quarter" idx="21" hasCustomPrompt="1"/>
          </p:nvPr>
        </p:nvSpPr>
        <p:spPr>
          <a:xfrm>
            <a:off x="450375" y="256032"/>
            <a:ext cx="11497434" cy="370133"/>
          </a:xfrm>
          <a:prstGeom prst="rect">
            <a:avLst/>
          </a:prstGeom>
        </p:spPr>
        <p:txBody>
          <a:bodyPr lIns="0" tIns="45720" rIns="0" bIns="91440" anchor="t"/>
          <a:lstStyle>
            <a:lvl1pPr marL="0" indent="0" algn="l">
              <a:lnSpc>
                <a:spcPct val="80000"/>
              </a:lnSpc>
              <a:spcBef>
                <a:spcPts val="0"/>
              </a:spcBef>
              <a:buNone/>
              <a:defRPr sz="3200" b="1" i="0">
                <a:solidFill>
                  <a:schemeClr val="tx1"/>
                </a:solidFill>
                <a:latin typeface="Futura ND for Nike 365 Cn XBd" panose="020B0806020204030204" pitchFamily="34" charset="77"/>
                <a:cs typeface="Futura Condensed Medium" panose="020B0602020204020303" pitchFamily="34" charset="-79"/>
              </a:defRPr>
            </a:lvl1pPr>
          </a:lstStyle>
          <a:p>
            <a:pPr lvl="0"/>
            <a:r>
              <a:rPr lang="en-US" dirty="0"/>
              <a:t>THIS IS A GOOD EXAMPLE</a:t>
            </a:r>
          </a:p>
        </p:txBody>
      </p:sp>
      <p:sp>
        <p:nvSpPr>
          <p:cNvPr id="8" name="Text Placeholder 13">
            <a:extLst>
              <a:ext uri="{FF2B5EF4-FFF2-40B4-BE49-F238E27FC236}">
                <a16:creationId xmlns:a16="http://schemas.microsoft.com/office/drawing/2014/main" id="{0385AF73-3917-6241-B063-79ED1202EF87}"/>
              </a:ext>
            </a:extLst>
          </p:cNvPr>
          <p:cNvSpPr>
            <a:spLocks noGrp="1"/>
          </p:cNvSpPr>
          <p:nvPr>
            <p:ph type="body" sz="quarter" idx="22" hasCustomPrompt="1"/>
          </p:nvPr>
        </p:nvSpPr>
        <p:spPr>
          <a:xfrm>
            <a:off x="450375" y="704088"/>
            <a:ext cx="11497434" cy="290400"/>
          </a:xfrm>
          <a:prstGeom prst="rect">
            <a:avLst/>
          </a:prstGeom>
        </p:spPr>
        <p:txBody>
          <a:bodyPr lIns="0" tIns="0" rIns="0" bIns="0" anchor="t"/>
          <a:lstStyle>
            <a:lvl1pPr marL="0" indent="0" algn="l">
              <a:lnSpc>
                <a:spcPct val="114000"/>
              </a:lnSpc>
              <a:spcBef>
                <a:spcPts val="0"/>
              </a:spcBef>
              <a:buNone/>
              <a:defRPr sz="1600" b="0" i="0" spc="300">
                <a:solidFill>
                  <a:schemeClr val="tx1"/>
                </a:solidFill>
                <a:latin typeface="Arial Nova Cond" panose="020B0506020202020204" pitchFamily="34" charset="0"/>
              </a:defRPr>
            </a:lvl1pPr>
          </a:lstStyle>
          <a:p>
            <a:pPr lvl="0"/>
            <a:r>
              <a:rPr lang="en-US" dirty="0"/>
              <a:t>SUBTITLE GOES HERE</a:t>
            </a:r>
          </a:p>
        </p:txBody>
      </p:sp>
    </p:spTree>
    <p:extLst>
      <p:ext uri="{BB962C8B-B14F-4D97-AF65-F5344CB8AC3E}">
        <p14:creationId xmlns:p14="http://schemas.microsoft.com/office/powerpoint/2010/main" val="2358868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Footer - Light">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A130B901-8505-3C46-838C-277307853458}"/>
              </a:ext>
            </a:extLst>
          </p:cNvPr>
          <p:cNvSpPr txBox="1"/>
          <p:nvPr userDrawn="1"/>
        </p:nvSpPr>
        <p:spPr>
          <a:xfrm>
            <a:off x="10749692" y="6587092"/>
            <a:ext cx="1398850" cy="200055"/>
          </a:xfrm>
          <a:prstGeom prst="rect">
            <a:avLst/>
          </a:prstGeom>
          <a:noFill/>
        </p:spPr>
        <p:txBody>
          <a:bodyPr wrap="square" rtlCol="0">
            <a:spAutoFit/>
          </a:bodyPr>
          <a:lstStyle/>
          <a:p>
            <a:pPr algn="r"/>
            <a:fld id="{B7113DEB-D826-5B47-AC66-1AD4D856DFE6}" type="slidenum">
              <a:rPr lang="en-US" sz="700" b="1" i="0" smtClean="0">
                <a:latin typeface="Arial Nova Cond" panose="020B0506020202020204" pitchFamily="34" charset="0"/>
                <a:cs typeface="Futura" panose="020B0602020204020303" pitchFamily="34" charset="-79"/>
              </a:rPr>
              <a:pPr algn="r"/>
              <a:t>‹#›</a:t>
            </a:fld>
            <a:endParaRPr lang="en-US" sz="700" b="1" i="0" dirty="0">
              <a:latin typeface="Arial Nova Cond" panose="020B0506020202020204" pitchFamily="34" charset="0"/>
              <a:cs typeface="Futura" panose="020B0602020204020303" pitchFamily="34" charset="-79"/>
            </a:endParaRPr>
          </a:p>
        </p:txBody>
      </p:sp>
      <p:pic>
        <p:nvPicPr>
          <p:cNvPr id="14" name="Graphic 13">
            <a:extLst>
              <a:ext uri="{FF2B5EF4-FFF2-40B4-BE49-F238E27FC236}">
                <a16:creationId xmlns:a16="http://schemas.microsoft.com/office/drawing/2014/main" id="{CD155D56-B622-4B48-955A-2DA5CAF20545}"/>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8489" y="6600176"/>
            <a:ext cx="355164" cy="170479"/>
          </a:xfrm>
          <a:prstGeom prst="rect">
            <a:avLst/>
          </a:prstGeom>
        </p:spPr>
      </p:pic>
    </p:spTree>
    <p:extLst>
      <p:ext uri="{BB962C8B-B14F-4D97-AF65-F5344CB8AC3E}">
        <p14:creationId xmlns:p14="http://schemas.microsoft.com/office/powerpoint/2010/main" val="1645097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94BE7-E996-1BC4-8276-17298C0E8B63}"/>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528B9524-41AF-C91A-5B25-EE2BD1718D49}"/>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B0461A0D-BC2C-00F9-2CCF-06261E9E1814}"/>
              </a:ext>
            </a:extLst>
          </p:cNvPr>
          <p:cNvSpPr>
            <a:spLocks noGrp="1"/>
          </p:cNvSpPr>
          <p:nvPr>
            <p:ph type="dt" sz="half" idx="10"/>
          </p:nvPr>
        </p:nvSpPr>
        <p:spPr/>
        <p:txBody>
          <a:bodyPr/>
          <a:lstStyle/>
          <a:p>
            <a:fld id="{82E37FE9-E5DB-8D40-A8A2-754EB6988881}" type="datetimeFigureOut">
              <a:rPr lang="en-NL" smtClean="0"/>
              <a:t>15/04/2022</a:t>
            </a:fld>
            <a:endParaRPr lang="en-NL"/>
          </a:p>
        </p:txBody>
      </p:sp>
      <p:sp>
        <p:nvSpPr>
          <p:cNvPr id="5" name="Footer Placeholder 4">
            <a:extLst>
              <a:ext uri="{FF2B5EF4-FFF2-40B4-BE49-F238E27FC236}">
                <a16:creationId xmlns:a16="http://schemas.microsoft.com/office/drawing/2014/main" id="{F5C217B0-86DA-B11D-94E8-981018896C4B}"/>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B966F4AB-1FC4-5455-DFE6-4256D541CCBE}"/>
              </a:ext>
            </a:extLst>
          </p:cNvPr>
          <p:cNvSpPr>
            <a:spLocks noGrp="1"/>
          </p:cNvSpPr>
          <p:nvPr>
            <p:ph type="sldNum" sz="quarter" idx="12"/>
          </p:nvPr>
        </p:nvSpPr>
        <p:spPr/>
        <p:txBody>
          <a:bodyPr/>
          <a:lstStyle/>
          <a:p>
            <a:fld id="{2BFC32A0-C5F1-A04D-9476-7B9223E21221}" type="slidenum">
              <a:rPr lang="en-NL" smtClean="0"/>
              <a:t>‹#›</a:t>
            </a:fld>
            <a:endParaRPr lang="en-NL"/>
          </a:p>
        </p:txBody>
      </p:sp>
    </p:spTree>
    <p:extLst>
      <p:ext uri="{BB962C8B-B14F-4D97-AF65-F5344CB8AC3E}">
        <p14:creationId xmlns:p14="http://schemas.microsoft.com/office/powerpoint/2010/main" val="34945990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4F5C5-B8F6-45F2-C9D6-4C87AF654976}"/>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NL"/>
          </a:p>
        </p:txBody>
      </p:sp>
      <p:sp>
        <p:nvSpPr>
          <p:cNvPr id="3" name="Text Placeholder 2">
            <a:extLst>
              <a:ext uri="{FF2B5EF4-FFF2-40B4-BE49-F238E27FC236}">
                <a16:creationId xmlns:a16="http://schemas.microsoft.com/office/drawing/2014/main" id="{578BD298-C37E-EC24-225F-6DAE6E26330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DE9F9741-468E-D7A7-8E0A-E4585AD7C43F}"/>
              </a:ext>
            </a:extLst>
          </p:cNvPr>
          <p:cNvSpPr>
            <a:spLocks noGrp="1"/>
          </p:cNvSpPr>
          <p:nvPr>
            <p:ph type="dt" sz="half" idx="10"/>
          </p:nvPr>
        </p:nvSpPr>
        <p:spPr/>
        <p:txBody>
          <a:bodyPr/>
          <a:lstStyle/>
          <a:p>
            <a:fld id="{82E37FE9-E5DB-8D40-A8A2-754EB6988881}" type="datetimeFigureOut">
              <a:rPr lang="en-NL" smtClean="0"/>
              <a:t>15/04/2022</a:t>
            </a:fld>
            <a:endParaRPr lang="en-NL"/>
          </a:p>
        </p:txBody>
      </p:sp>
      <p:sp>
        <p:nvSpPr>
          <p:cNvPr id="5" name="Footer Placeholder 4">
            <a:extLst>
              <a:ext uri="{FF2B5EF4-FFF2-40B4-BE49-F238E27FC236}">
                <a16:creationId xmlns:a16="http://schemas.microsoft.com/office/drawing/2014/main" id="{1CAD3676-3DE2-8844-B878-F9F637EABA75}"/>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6189F352-C581-EEE1-D87F-1E191E9A21FA}"/>
              </a:ext>
            </a:extLst>
          </p:cNvPr>
          <p:cNvSpPr>
            <a:spLocks noGrp="1"/>
          </p:cNvSpPr>
          <p:nvPr>
            <p:ph type="sldNum" sz="quarter" idx="12"/>
          </p:nvPr>
        </p:nvSpPr>
        <p:spPr/>
        <p:txBody>
          <a:bodyPr/>
          <a:lstStyle/>
          <a:p>
            <a:fld id="{2BFC32A0-C5F1-A04D-9476-7B9223E21221}" type="slidenum">
              <a:rPr lang="en-NL" smtClean="0"/>
              <a:t>‹#›</a:t>
            </a:fld>
            <a:endParaRPr lang="en-NL"/>
          </a:p>
        </p:txBody>
      </p:sp>
    </p:spTree>
    <p:extLst>
      <p:ext uri="{BB962C8B-B14F-4D97-AF65-F5344CB8AC3E}">
        <p14:creationId xmlns:p14="http://schemas.microsoft.com/office/powerpoint/2010/main" val="4672495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F1755-1273-C3B1-0472-A98AE2E5A24E}"/>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6CCE183D-F3B0-4074-0F0F-D30AD7E9E8B6}"/>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Content Placeholder 3">
            <a:extLst>
              <a:ext uri="{FF2B5EF4-FFF2-40B4-BE49-F238E27FC236}">
                <a16:creationId xmlns:a16="http://schemas.microsoft.com/office/drawing/2014/main" id="{8C049A9D-1968-CC1B-9326-EF1C0CA26253}"/>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Date Placeholder 4">
            <a:extLst>
              <a:ext uri="{FF2B5EF4-FFF2-40B4-BE49-F238E27FC236}">
                <a16:creationId xmlns:a16="http://schemas.microsoft.com/office/drawing/2014/main" id="{28175D70-2D4A-725D-2CD7-AFF1A09F42A4}"/>
              </a:ext>
            </a:extLst>
          </p:cNvPr>
          <p:cNvSpPr>
            <a:spLocks noGrp="1"/>
          </p:cNvSpPr>
          <p:nvPr>
            <p:ph type="dt" sz="half" idx="10"/>
          </p:nvPr>
        </p:nvSpPr>
        <p:spPr/>
        <p:txBody>
          <a:bodyPr/>
          <a:lstStyle/>
          <a:p>
            <a:fld id="{82E37FE9-E5DB-8D40-A8A2-754EB6988881}" type="datetimeFigureOut">
              <a:rPr lang="en-NL" smtClean="0"/>
              <a:t>15/04/2022</a:t>
            </a:fld>
            <a:endParaRPr lang="en-NL"/>
          </a:p>
        </p:txBody>
      </p:sp>
      <p:sp>
        <p:nvSpPr>
          <p:cNvPr id="6" name="Footer Placeholder 5">
            <a:extLst>
              <a:ext uri="{FF2B5EF4-FFF2-40B4-BE49-F238E27FC236}">
                <a16:creationId xmlns:a16="http://schemas.microsoft.com/office/drawing/2014/main" id="{9D38A06F-D859-E6D7-68DD-91D614AD12F4}"/>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F04AC031-9EF7-7A3D-9182-C178A5EB18E1}"/>
              </a:ext>
            </a:extLst>
          </p:cNvPr>
          <p:cNvSpPr>
            <a:spLocks noGrp="1"/>
          </p:cNvSpPr>
          <p:nvPr>
            <p:ph type="sldNum" sz="quarter" idx="12"/>
          </p:nvPr>
        </p:nvSpPr>
        <p:spPr/>
        <p:txBody>
          <a:bodyPr/>
          <a:lstStyle/>
          <a:p>
            <a:fld id="{2BFC32A0-C5F1-A04D-9476-7B9223E21221}" type="slidenum">
              <a:rPr lang="en-NL" smtClean="0"/>
              <a:t>‹#›</a:t>
            </a:fld>
            <a:endParaRPr lang="en-NL"/>
          </a:p>
        </p:txBody>
      </p:sp>
    </p:spTree>
    <p:extLst>
      <p:ext uri="{BB962C8B-B14F-4D97-AF65-F5344CB8AC3E}">
        <p14:creationId xmlns:p14="http://schemas.microsoft.com/office/powerpoint/2010/main" val="4610558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D945D4-E3F1-770A-F5D3-4B6016B4E4E3}"/>
              </a:ext>
            </a:extLst>
          </p:cNvPr>
          <p:cNvSpPr>
            <a:spLocks noGrp="1"/>
          </p:cNvSpPr>
          <p:nvPr>
            <p:ph type="title"/>
          </p:nvPr>
        </p:nvSpPr>
        <p:spPr>
          <a:xfrm>
            <a:off x="839788" y="365125"/>
            <a:ext cx="10515600" cy="1325563"/>
          </a:xfrm>
        </p:spPr>
        <p:txBody>
          <a:bodyPr/>
          <a:lstStyle/>
          <a:p>
            <a:r>
              <a:rPr lang="en-GB"/>
              <a:t>Click to edit Master title style</a:t>
            </a:r>
            <a:endParaRPr lang="en-NL"/>
          </a:p>
        </p:txBody>
      </p:sp>
      <p:sp>
        <p:nvSpPr>
          <p:cNvPr id="3" name="Text Placeholder 2">
            <a:extLst>
              <a:ext uri="{FF2B5EF4-FFF2-40B4-BE49-F238E27FC236}">
                <a16:creationId xmlns:a16="http://schemas.microsoft.com/office/drawing/2014/main" id="{2D0842F9-EFF2-1230-562F-4013E5939E8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647D33F-32EC-C8AA-435A-988F2AD02F1E}"/>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Text Placeholder 4">
            <a:extLst>
              <a:ext uri="{FF2B5EF4-FFF2-40B4-BE49-F238E27FC236}">
                <a16:creationId xmlns:a16="http://schemas.microsoft.com/office/drawing/2014/main" id="{37EFA76B-D7B6-AEB1-70AA-6AE77ACCCEE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2942BF7-87FB-5F42-A02C-D0B261316D8C}"/>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7" name="Date Placeholder 6">
            <a:extLst>
              <a:ext uri="{FF2B5EF4-FFF2-40B4-BE49-F238E27FC236}">
                <a16:creationId xmlns:a16="http://schemas.microsoft.com/office/drawing/2014/main" id="{23AB4714-72E2-9F99-DC7B-B0F8EFDB8C44}"/>
              </a:ext>
            </a:extLst>
          </p:cNvPr>
          <p:cNvSpPr>
            <a:spLocks noGrp="1"/>
          </p:cNvSpPr>
          <p:nvPr>
            <p:ph type="dt" sz="half" idx="10"/>
          </p:nvPr>
        </p:nvSpPr>
        <p:spPr/>
        <p:txBody>
          <a:bodyPr/>
          <a:lstStyle/>
          <a:p>
            <a:fld id="{82E37FE9-E5DB-8D40-A8A2-754EB6988881}" type="datetimeFigureOut">
              <a:rPr lang="en-NL" smtClean="0"/>
              <a:t>15/04/2022</a:t>
            </a:fld>
            <a:endParaRPr lang="en-NL"/>
          </a:p>
        </p:txBody>
      </p:sp>
      <p:sp>
        <p:nvSpPr>
          <p:cNvPr id="8" name="Footer Placeholder 7">
            <a:extLst>
              <a:ext uri="{FF2B5EF4-FFF2-40B4-BE49-F238E27FC236}">
                <a16:creationId xmlns:a16="http://schemas.microsoft.com/office/drawing/2014/main" id="{6673AE4F-8B3A-C44D-8016-0D2F55B19CE4}"/>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5EBA5489-9648-9A38-1E8C-E975A2A3DC00}"/>
              </a:ext>
            </a:extLst>
          </p:cNvPr>
          <p:cNvSpPr>
            <a:spLocks noGrp="1"/>
          </p:cNvSpPr>
          <p:nvPr>
            <p:ph type="sldNum" sz="quarter" idx="12"/>
          </p:nvPr>
        </p:nvSpPr>
        <p:spPr/>
        <p:txBody>
          <a:bodyPr/>
          <a:lstStyle/>
          <a:p>
            <a:fld id="{2BFC32A0-C5F1-A04D-9476-7B9223E21221}" type="slidenum">
              <a:rPr lang="en-NL" smtClean="0"/>
              <a:t>‹#›</a:t>
            </a:fld>
            <a:endParaRPr lang="en-NL"/>
          </a:p>
        </p:txBody>
      </p:sp>
    </p:spTree>
    <p:extLst>
      <p:ext uri="{BB962C8B-B14F-4D97-AF65-F5344CB8AC3E}">
        <p14:creationId xmlns:p14="http://schemas.microsoft.com/office/powerpoint/2010/main" val="28802032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489A5-99DE-A5C4-D232-A34EF4BB5340}"/>
              </a:ext>
            </a:extLst>
          </p:cNvPr>
          <p:cNvSpPr>
            <a:spLocks noGrp="1"/>
          </p:cNvSpPr>
          <p:nvPr>
            <p:ph type="title"/>
          </p:nvPr>
        </p:nvSpPr>
        <p:spPr/>
        <p:txBody>
          <a:bodyPr/>
          <a:lstStyle/>
          <a:p>
            <a:r>
              <a:rPr lang="en-GB"/>
              <a:t>Click to edit Master title style</a:t>
            </a:r>
            <a:endParaRPr lang="en-NL"/>
          </a:p>
        </p:txBody>
      </p:sp>
      <p:sp>
        <p:nvSpPr>
          <p:cNvPr id="3" name="Date Placeholder 2">
            <a:extLst>
              <a:ext uri="{FF2B5EF4-FFF2-40B4-BE49-F238E27FC236}">
                <a16:creationId xmlns:a16="http://schemas.microsoft.com/office/drawing/2014/main" id="{0189986E-A9C8-E577-61D3-C5A248D7AC58}"/>
              </a:ext>
            </a:extLst>
          </p:cNvPr>
          <p:cNvSpPr>
            <a:spLocks noGrp="1"/>
          </p:cNvSpPr>
          <p:nvPr>
            <p:ph type="dt" sz="half" idx="10"/>
          </p:nvPr>
        </p:nvSpPr>
        <p:spPr/>
        <p:txBody>
          <a:bodyPr/>
          <a:lstStyle/>
          <a:p>
            <a:fld id="{82E37FE9-E5DB-8D40-A8A2-754EB6988881}" type="datetimeFigureOut">
              <a:rPr lang="en-NL" smtClean="0"/>
              <a:t>15/04/2022</a:t>
            </a:fld>
            <a:endParaRPr lang="en-NL"/>
          </a:p>
        </p:txBody>
      </p:sp>
      <p:sp>
        <p:nvSpPr>
          <p:cNvPr id="4" name="Footer Placeholder 3">
            <a:extLst>
              <a:ext uri="{FF2B5EF4-FFF2-40B4-BE49-F238E27FC236}">
                <a16:creationId xmlns:a16="http://schemas.microsoft.com/office/drawing/2014/main" id="{BF348248-28BE-F9C0-4B29-69678E9CEB9B}"/>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F2EAC3AD-83C1-E5A0-1097-586381C72336}"/>
              </a:ext>
            </a:extLst>
          </p:cNvPr>
          <p:cNvSpPr>
            <a:spLocks noGrp="1"/>
          </p:cNvSpPr>
          <p:nvPr>
            <p:ph type="sldNum" sz="quarter" idx="12"/>
          </p:nvPr>
        </p:nvSpPr>
        <p:spPr/>
        <p:txBody>
          <a:bodyPr/>
          <a:lstStyle/>
          <a:p>
            <a:fld id="{2BFC32A0-C5F1-A04D-9476-7B9223E21221}" type="slidenum">
              <a:rPr lang="en-NL" smtClean="0"/>
              <a:t>‹#›</a:t>
            </a:fld>
            <a:endParaRPr lang="en-NL"/>
          </a:p>
        </p:txBody>
      </p:sp>
    </p:spTree>
    <p:extLst>
      <p:ext uri="{BB962C8B-B14F-4D97-AF65-F5344CB8AC3E}">
        <p14:creationId xmlns:p14="http://schemas.microsoft.com/office/powerpoint/2010/main" val="42719067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2AA5BB-D7C5-EFC8-AEC6-7D2B1B368E76}"/>
              </a:ext>
            </a:extLst>
          </p:cNvPr>
          <p:cNvSpPr>
            <a:spLocks noGrp="1"/>
          </p:cNvSpPr>
          <p:nvPr>
            <p:ph type="dt" sz="half" idx="10"/>
          </p:nvPr>
        </p:nvSpPr>
        <p:spPr/>
        <p:txBody>
          <a:bodyPr/>
          <a:lstStyle/>
          <a:p>
            <a:fld id="{82E37FE9-E5DB-8D40-A8A2-754EB6988881}" type="datetimeFigureOut">
              <a:rPr lang="en-NL" smtClean="0"/>
              <a:t>15/04/2022</a:t>
            </a:fld>
            <a:endParaRPr lang="en-NL"/>
          </a:p>
        </p:txBody>
      </p:sp>
      <p:sp>
        <p:nvSpPr>
          <p:cNvPr id="3" name="Footer Placeholder 2">
            <a:extLst>
              <a:ext uri="{FF2B5EF4-FFF2-40B4-BE49-F238E27FC236}">
                <a16:creationId xmlns:a16="http://schemas.microsoft.com/office/drawing/2014/main" id="{E112D399-8E92-9FDF-EA7C-12BAAFCA3B01}"/>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6B0EFBDA-F551-BE4D-9079-861EF31985AA}"/>
              </a:ext>
            </a:extLst>
          </p:cNvPr>
          <p:cNvSpPr>
            <a:spLocks noGrp="1"/>
          </p:cNvSpPr>
          <p:nvPr>
            <p:ph type="sldNum" sz="quarter" idx="12"/>
          </p:nvPr>
        </p:nvSpPr>
        <p:spPr/>
        <p:txBody>
          <a:bodyPr/>
          <a:lstStyle/>
          <a:p>
            <a:fld id="{2BFC32A0-C5F1-A04D-9476-7B9223E21221}" type="slidenum">
              <a:rPr lang="en-NL" smtClean="0"/>
              <a:t>‹#›</a:t>
            </a:fld>
            <a:endParaRPr lang="en-NL"/>
          </a:p>
        </p:txBody>
      </p:sp>
    </p:spTree>
    <p:extLst>
      <p:ext uri="{BB962C8B-B14F-4D97-AF65-F5344CB8AC3E}">
        <p14:creationId xmlns:p14="http://schemas.microsoft.com/office/powerpoint/2010/main" val="397137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24651-A36D-EB8F-5A04-48900813620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Content Placeholder 2">
            <a:extLst>
              <a:ext uri="{FF2B5EF4-FFF2-40B4-BE49-F238E27FC236}">
                <a16:creationId xmlns:a16="http://schemas.microsoft.com/office/drawing/2014/main" id="{C4A31279-69F9-17FA-52AA-FC42AF4EC97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Text Placeholder 3">
            <a:extLst>
              <a:ext uri="{FF2B5EF4-FFF2-40B4-BE49-F238E27FC236}">
                <a16:creationId xmlns:a16="http://schemas.microsoft.com/office/drawing/2014/main" id="{C4C4C593-E49F-C2CD-6ABB-D819DF6748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3A16DE7-3B7C-5E7C-505D-923380964B2C}"/>
              </a:ext>
            </a:extLst>
          </p:cNvPr>
          <p:cNvSpPr>
            <a:spLocks noGrp="1"/>
          </p:cNvSpPr>
          <p:nvPr>
            <p:ph type="dt" sz="half" idx="10"/>
          </p:nvPr>
        </p:nvSpPr>
        <p:spPr/>
        <p:txBody>
          <a:bodyPr/>
          <a:lstStyle/>
          <a:p>
            <a:fld id="{82E37FE9-E5DB-8D40-A8A2-754EB6988881}" type="datetimeFigureOut">
              <a:rPr lang="en-NL" smtClean="0"/>
              <a:t>15/04/2022</a:t>
            </a:fld>
            <a:endParaRPr lang="en-NL"/>
          </a:p>
        </p:txBody>
      </p:sp>
      <p:sp>
        <p:nvSpPr>
          <p:cNvPr id="6" name="Footer Placeholder 5">
            <a:extLst>
              <a:ext uri="{FF2B5EF4-FFF2-40B4-BE49-F238E27FC236}">
                <a16:creationId xmlns:a16="http://schemas.microsoft.com/office/drawing/2014/main" id="{83C5AF08-E2E9-ADBE-DC01-8333065F361D}"/>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948D7169-5CB9-7D36-EB70-6DCC5B1DA6F5}"/>
              </a:ext>
            </a:extLst>
          </p:cNvPr>
          <p:cNvSpPr>
            <a:spLocks noGrp="1"/>
          </p:cNvSpPr>
          <p:nvPr>
            <p:ph type="sldNum" sz="quarter" idx="12"/>
          </p:nvPr>
        </p:nvSpPr>
        <p:spPr/>
        <p:txBody>
          <a:bodyPr/>
          <a:lstStyle/>
          <a:p>
            <a:fld id="{2BFC32A0-C5F1-A04D-9476-7B9223E21221}" type="slidenum">
              <a:rPr lang="en-NL" smtClean="0"/>
              <a:t>‹#›</a:t>
            </a:fld>
            <a:endParaRPr lang="en-NL"/>
          </a:p>
        </p:txBody>
      </p:sp>
    </p:spTree>
    <p:extLst>
      <p:ext uri="{BB962C8B-B14F-4D97-AF65-F5344CB8AC3E}">
        <p14:creationId xmlns:p14="http://schemas.microsoft.com/office/powerpoint/2010/main" val="19285163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0BE180-81C7-9D51-E19A-26A39B41BCB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Picture Placeholder 2">
            <a:extLst>
              <a:ext uri="{FF2B5EF4-FFF2-40B4-BE49-F238E27FC236}">
                <a16:creationId xmlns:a16="http://schemas.microsoft.com/office/drawing/2014/main" id="{F554F429-7948-19D2-E5E3-286639818B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5C84AB7E-0A99-4B15-F8FC-FD9ECCE9D6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03988B8-EE65-4800-C500-88DAE54D752B}"/>
              </a:ext>
            </a:extLst>
          </p:cNvPr>
          <p:cNvSpPr>
            <a:spLocks noGrp="1"/>
          </p:cNvSpPr>
          <p:nvPr>
            <p:ph type="dt" sz="half" idx="10"/>
          </p:nvPr>
        </p:nvSpPr>
        <p:spPr/>
        <p:txBody>
          <a:bodyPr/>
          <a:lstStyle/>
          <a:p>
            <a:fld id="{82E37FE9-E5DB-8D40-A8A2-754EB6988881}" type="datetimeFigureOut">
              <a:rPr lang="en-NL" smtClean="0"/>
              <a:t>15/04/2022</a:t>
            </a:fld>
            <a:endParaRPr lang="en-NL"/>
          </a:p>
        </p:txBody>
      </p:sp>
      <p:sp>
        <p:nvSpPr>
          <p:cNvPr id="6" name="Footer Placeholder 5">
            <a:extLst>
              <a:ext uri="{FF2B5EF4-FFF2-40B4-BE49-F238E27FC236}">
                <a16:creationId xmlns:a16="http://schemas.microsoft.com/office/drawing/2014/main" id="{6FC90441-501A-076F-D612-F94CE8EB3032}"/>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826F3AEE-6699-08DB-BD5F-727634703794}"/>
              </a:ext>
            </a:extLst>
          </p:cNvPr>
          <p:cNvSpPr>
            <a:spLocks noGrp="1"/>
          </p:cNvSpPr>
          <p:nvPr>
            <p:ph type="sldNum" sz="quarter" idx="12"/>
          </p:nvPr>
        </p:nvSpPr>
        <p:spPr/>
        <p:txBody>
          <a:bodyPr/>
          <a:lstStyle/>
          <a:p>
            <a:fld id="{2BFC32A0-C5F1-A04D-9476-7B9223E21221}" type="slidenum">
              <a:rPr lang="en-NL" smtClean="0"/>
              <a:t>‹#›</a:t>
            </a:fld>
            <a:endParaRPr lang="en-NL"/>
          </a:p>
        </p:txBody>
      </p:sp>
    </p:spTree>
    <p:extLst>
      <p:ext uri="{BB962C8B-B14F-4D97-AF65-F5344CB8AC3E}">
        <p14:creationId xmlns:p14="http://schemas.microsoft.com/office/powerpoint/2010/main" val="24885643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9D349F-C4C9-F4D1-2A56-C9F70186B93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NL"/>
          </a:p>
        </p:txBody>
      </p:sp>
      <p:sp>
        <p:nvSpPr>
          <p:cNvPr id="3" name="Text Placeholder 2">
            <a:extLst>
              <a:ext uri="{FF2B5EF4-FFF2-40B4-BE49-F238E27FC236}">
                <a16:creationId xmlns:a16="http://schemas.microsoft.com/office/drawing/2014/main" id="{1AA5B0B1-DFF9-6EC2-7EB8-89BB8F01CEB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5E93099E-31AF-9F5B-4C82-2147CE19368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E37FE9-E5DB-8D40-A8A2-754EB6988881}" type="datetimeFigureOut">
              <a:rPr lang="en-NL" smtClean="0"/>
              <a:t>15/04/2022</a:t>
            </a:fld>
            <a:endParaRPr lang="en-NL"/>
          </a:p>
        </p:txBody>
      </p:sp>
      <p:sp>
        <p:nvSpPr>
          <p:cNvPr id="5" name="Footer Placeholder 4">
            <a:extLst>
              <a:ext uri="{FF2B5EF4-FFF2-40B4-BE49-F238E27FC236}">
                <a16:creationId xmlns:a16="http://schemas.microsoft.com/office/drawing/2014/main" id="{71926C90-0FA8-DA86-854E-A57252D13E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a:extLst>
              <a:ext uri="{FF2B5EF4-FFF2-40B4-BE49-F238E27FC236}">
                <a16:creationId xmlns:a16="http://schemas.microsoft.com/office/drawing/2014/main" id="{EE40C083-7ABE-7F6F-9305-63D7DD5CE1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FC32A0-C5F1-A04D-9476-7B9223E21221}" type="slidenum">
              <a:rPr lang="en-NL" smtClean="0"/>
              <a:t>‹#›</a:t>
            </a:fld>
            <a:endParaRPr lang="en-NL"/>
          </a:p>
        </p:txBody>
      </p:sp>
    </p:spTree>
    <p:extLst>
      <p:ext uri="{BB962C8B-B14F-4D97-AF65-F5344CB8AC3E}">
        <p14:creationId xmlns:p14="http://schemas.microsoft.com/office/powerpoint/2010/main" val="59483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www.musicbusinessworldwide.com/uk-record-industry-grew-by-over-100m-last-year-but-is-streaming-starting-to-run-out-of-steam/" TargetMode="External"/><Relationship Id="rId1" Type="http://schemas.openxmlformats.org/officeDocument/2006/relationships/slideLayout" Target="../slideLayouts/slideLayout15.xml"/><Relationship Id="rId5" Type="http://schemas.openxmlformats.org/officeDocument/2006/relationships/hyperlink" Target="https://www.musicbusinessworldwide.com/stat-of-the-week-people-over-45-not-millennials-are-driving-music-subscription-growth-in-the-uk/" TargetMode="External"/><Relationship Id="rId4" Type="http://schemas.openxmlformats.org/officeDocument/2006/relationships/hyperlink" Target="https://marketrealist.com/2019/10/nikes-target-markets-everything-you-need-to-know/"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www.statista.com/statistics/888763/nikes-revenue-by-customer-segment-worldwide/" TargetMode="External"/><Relationship Id="rId1" Type="http://schemas.openxmlformats.org/officeDocument/2006/relationships/slideLayout" Target="../slideLayouts/slideLayout16.xml"/><Relationship Id="rId5" Type="http://schemas.openxmlformats.org/officeDocument/2006/relationships/image" Target="../media/image22.png"/><Relationship Id="rId4" Type="http://schemas.openxmlformats.org/officeDocument/2006/relationships/hyperlink" Target="https://scholarcommons.sc.edu/cgi/viewcontent.cgi?article=1137&amp;context=senior_theses"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chartmasters.org/spotify-highest-gainers-in-followers/" TargetMode="External"/><Relationship Id="rId2" Type="http://schemas.openxmlformats.org/officeDocument/2006/relationships/image" Target="../media/image23.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5.sv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4.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4.xml"/><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4.xml"/><Relationship Id="rId4" Type="http://schemas.microsoft.com/office/2007/relationships/hdphoto" Target="../media/hdphoto3.wdp"/></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4.xml"/><Relationship Id="rId4" Type="http://schemas.microsoft.com/office/2007/relationships/hdphoto" Target="../media/hdphoto4.wdp"/></Relationships>
</file>

<file path=ppt/slides/_rels/slide9.xml.rels><?xml version="1.0" encoding="UTF-8" standalone="yes"?>
<Relationships xmlns="http://schemas.openxmlformats.org/package/2006/relationships"><Relationship Id="rId2" Type="http://schemas.openxmlformats.org/officeDocument/2006/relationships/hyperlink" Target="https://purpose.nike.com/community" TargetMode="Externa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ACC58-97F5-8811-37C6-53FE40310F3B}"/>
              </a:ext>
            </a:extLst>
          </p:cNvPr>
          <p:cNvSpPr>
            <a:spLocks noGrp="1"/>
          </p:cNvSpPr>
          <p:nvPr>
            <p:ph type="ctrTitle"/>
          </p:nvPr>
        </p:nvSpPr>
        <p:spPr/>
        <p:txBody>
          <a:bodyPr/>
          <a:lstStyle/>
          <a:p>
            <a:endParaRPr lang="en-NL"/>
          </a:p>
        </p:txBody>
      </p:sp>
      <p:sp>
        <p:nvSpPr>
          <p:cNvPr id="3" name="Subtitle 2">
            <a:extLst>
              <a:ext uri="{FF2B5EF4-FFF2-40B4-BE49-F238E27FC236}">
                <a16:creationId xmlns:a16="http://schemas.microsoft.com/office/drawing/2014/main" id="{AC762C32-A98E-49DC-D5D8-D6C601BE017B}"/>
              </a:ext>
            </a:extLst>
          </p:cNvPr>
          <p:cNvSpPr>
            <a:spLocks noGrp="1"/>
          </p:cNvSpPr>
          <p:nvPr>
            <p:ph type="subTitle" idx="1"/>
          </p:nvPr>
        </p:nvSpPr>
        <p:spPr/>
        <p:txBody>
          <a:bodyPr/>
          <a:lstStyle/>
          <a:p>
            <a:endParaRPr lang="en-NL"/>
          </a:p>
        </p:txBody>
      </p:sp>
    </p:spTree>
    <p:extLst>
      <p:ext uri="{BB962C8B-B14F-4D97-AF65-F5344CB8AC3E}">
        <p14:creationId xmlns:p14="http://schemas.microsoft.com/office/powerpoint/2010/main" val="33674058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65ADB26-FD67-3543-8B90-9CC7130792D8}"/>
              </a:ext>
            </a:extLst>
          </p:cNvPr>
          <p:cNvSpPr>
            <a:spLocks noGrp="1"/>
          </p:cNvSpPr>
          <p:nvPr>
            <p:ph type="body" sz="quarter" idx="11"/>
          </p:nvPr>
        </p:nvSpPr>
        <p:spPr/>
        <p:txBody>
          <a:bodyPr>
            <a:normAutofit fontScale="70000" lnSpcReduction="20000"/>
          </a:bodyPr>
          <a:lstStyle/>
          <a:p>
            <a:r>
              <a:rPr lang="en-US" dirty="0"/>
              <a:t>AUDIO FEATURE COMPARISON</a:t>
            </a:r>
          </a:p>
        </p:txBody>
      </p:sp>
      <p:sp>
        <p:nvSpPr>
          <p:cNvPr id="10" name="TextBox 9">
            <a:extLst>
              <a:ext uri="{FF2B5EF4-FFF2-40B4-BE49-F238E27FC236}">
                <a16:creationId xmlns:a16="http://schemas.microsoft.com/office/drawing/2014/main" id="{35C077F1-650E-C64E-BD96-B40A61F21ACA}"/>
              </a:ext>
            </a:extLst>
          </p:cNvPr>
          <p:cNvSpPr txBox="1"/>
          <p:nvPr/>
        </p:nvSpPr>
        <p:spPr>
          <a:xfrm>
            <a:off x="658273" y="808302"/>
            <a:ext cx="5773442" cy="1116011"/>
          </a:xfrm>
          <a:prstGeom prst="rect">
            <a:avLst/>
          </a:prstGeom>
          <a:noFill/>
        </p:spPr>
        <p:txBody>
          <a:bodyPr wrap="square" rtlCol="0">
            <a:spAutoFit/>
          </a:bodyPr>
          <a:lstStyle/>
          <a:p>
            <a:pPr algn="l">
              <a:lnSpc>
                <a:spcPct val="114000"/>
              </a:lnSpc>
              <a:spcAft>
                <a:spcPts val="1200"/>
              </a:spcAft>
            </a:pPr>
            <a:r>
              <a:rPr lang="en-NL" sz="1400" dirty="0">
                <a:latin typeface="Arial Nova Cond Light" panose="020B0306020202020204" pitchFamily="34" charset="0"/>
              </a:rPr>
              <a:t>Comparison of ambassador song properties against the top 100 from Spotify:  </a:t>
            </a:r>
          </a:p>
          <a:p>
            <a:pPr marL="285750" indent="-285750" algn="l">
              <a:lnSpc>
                <a:spcPct val="114000"/>
              </a:lnSpc>
              <a:spcAft>
                <a:spcPts val="1200"/>
              </a:spcAft>
              <a:buFontTx/>
              <a:buChar char="-"/>
            </a:pPr>
            <a:r>
              <a:rPr lang="en-NL" sz="1400" dirty="0">
                <a:latin typeface="Arial Nova Cond Light" panose="020B0306020202020204" pitchFamily="34" charset="0"/>
              </a:rPr>
              <a:t>Ambassadors songs are significantly less popular that the top 100</a:t>
            </a:r>
          </a:p>
          <a:p>
            <a:pPr marL="285750" indent="-285750" algn="l">
              <a:lnSpc>
                <a:spcPct val="114000"/>
              </a:lnSpc>
              <a:spcAft>
                <a:spcPts val="1200"/>
              </a:spcAft>
              <a:buFontTx/>
              <a:buChar char="-"/>
            </a:pPr>
            <a:r>
              <a:rPr lang="en-NL" sz="1400" dirty="0">
                <a:latin typeface="Arial Nova Cond Light" panose="020B0306020202020204" pitchFamily="34" charset="0"/>
              </a:rPr>
              <a:t>Ambassadors have slightly higher loudness, energy and valence</a:t>
            </a:r>
          </a:p>
        </p:txBody>
      </p:sp>
      <p:pic>
        <p:nvPicPr>
          <p:cNvPr id="1026" name="Picture 2">
            <a:extLst>
              <a:ext uri="{FF2B5EF4-FFF2-40B4-BE49-F238E27FC236}">
                <a16:creationId xmlns:a16="http://schemas.microsoft.com/office/drawing/2014/main" id="{476676B5-FCBC-7F40-A4B5-61B236F0EA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7942" y="2276973"/>
            <a:ext cx="5090118" cy="455359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ED814B1F-0ADF-E14B-AC47-75FB539F5C14}"/>
              </a:ext>
            </a:extLst>
          </p:cNvPr>
          <p:cNvSpPr txBox="1"/>
          <p:nvPr/>
        </p:nvSpPr>
        <p:spPr>
          <a:xfrm>
            <a:off x="6711311" y="1366308"/>
            <a:ext cx="4923478" cy="2098331"/>
          </a:xfrm>
          <a:prstGeom prst="rect">
            <a:avLst/>
          </a:prstGeom>
          <a:noFill/>
        </p:spPr>
        <p:txBody>
          <a:bodyPr wrap="square" rtlCol="0">
            <a:spAutoFit/>
          </a:bodyPr>
          <a:lstStyle/>
          <a:p>
            <a:pPr algn="l">
              <a:lnSpc>
                <a:spcPct val="114000"/>
              </a:lnSpc>
              <a:spcAft>
                <a:spcPts val="1200"/>
              </a:spcAft>
            </a:pPr>
            <a:r>
              <a:rPr lang="en-NL" sz="1400" b="1" dirty="0">
                <a:latin typeface="Arial Nova Cond" panose="020B0506020202020204" pitchFamily="34" charset="0"/>
              </a:rPr>
              <a:t>What does that tell us</a:t>
            </a:r>
            <a:r>
              <a:rPr lang="en-NL" sz="1400" dirty="0">
                <a:latin typeface="Arial Nova Cond Light" panose="020B0306020202020204" pitchFamily="34" charset="0"/>
              </a:rPr>
              <a:t>?  </a:t>
            </a:r>
          </a:p>
          <a:p>
            <a:pPr algn="l">
              <a:lnSpc>
                <a:spcPct val="114000"/>
              </a:lnSpc>
              <a:spcAft>
                <a:spcPts val="1200"/>
              </a:spcAft>
            </a:pPr>
            <a:r>
              <a:rPr lang="en-NL" sz="1400" dirty="0">
                <a:latin typeface="Arial Nova Cond Light" panose="020B0306020202020204" pitchFamily="34" charset="0"/>
              </a:rPr>
              <a:t>Our ambassadors are not the most popular artists on spotify.   It can mean that we feel our customers like somewhat less popular musicians. </a:t>
            </a:r>
          </a:p>
          <a:p>
            <a:pPr algn="l">
              <a:lnSpc>
                <a:spcPct val="114000"/>
              </a:lnSpc>
              <a:spcAft>
                <a:spcPts val="1200"/>
              </a:spcAft>
            </a:pPr>
            <a:r>
              <a:rPr lang="en-NL" sz="1400" dirty="0">
                <a:latin typeface="Arial Nova Cond Light" panose="020B0306020202020204" pitchFamily="34" charset="0"/>
              </a:rPr>
              <a:t>It could also indicate that there are a lot of music fans out there that we are not reaching with our current ambassadors.   We could be using ambassadors that appeal to a narrower age group, or more to male than female customers.  </a:t>
            </a:r>
          </a:p>
        </p:txBody>
      </p:sp>
      <p:sp>
        <p:nvSpPr>
          <p:cNvPr id="7" name="TextBox 6">
            <a:extLst>
              <a:ext uri="{FF2B5EF4-FFF2-40B4-BE49-F238E27FC236}">
                <a16:creationId xmlns:a16="http://schemas.microsoft.com/office/drawing/2014/main" id="{53EFE26B-EB05-BF46-92EE-1D2396CA43D3}"/>
              </a:ext>
            </a:extLst>
          </p:cNvPr>
          <p:cNvSpPr txBox="1"/>
          <p:nvPr/>
        </p:nvSpPr>
        <p:spPr>
          <a:xfrm>
            <a:off x="6711311" y="3794266"/>
            <a:ext cx="4923478" cy="1361591"/>
          </a:xfrm>
          <a:prstGeom prst="rect">
            <a:avLst/>
          </a:prstGeom>
          <a:noFill/>
        </p:spPr>
        <p:txBody>
          <a:bodyPr wrap="square" rtlCol="0">
            <a:spAutoFit/>
          </a:bodyPr>
          <a:lstStyle/>
          <a:p>
            <a:pPr algn="l">
              <a:lnSpc>
                <a:spcPct val="114000"/>
              </a:lnSpc>
              <a:spcAft>
                <a:spcPts val="1200"/>
              </a:spcAft>
            </a:pPr>
            <a:r>
              <a:rPr lang="en-NL" sz="1400" b="1" dirty="0">
                <a:latin typeface="Arial Nova Cond" panose="020B0506020202020204" pitchFamily="34" charset="0"/>
              </a:rPr>
              <a:t>Opportunities</a:t>
            </a:r>
            <a:r>
              <a:rPr lang="en-NL" sz="1400" dirty="0">
                <a:latin typeface="Arial Nova Cond Light" panose="020B0306020202020204" pitchFamily="34" charset="0"/>
              </a:rPr>
              <a:t>: </a:t>
            </a:r>
          </a:p>
          <a:p>
            <a:pPr algn="l">
              <a:lnSpc>
                <a:spcPct val="114000"/>
              </a:lnSpc>
              <a:spcAft>
                <a:spcPts val="1200"/>
              </a:spcAft>
            </a:pPr>
            <a:r>
              <a:rPr lang="en-NL" sz="1400" dirty="0">
                <a:latin typeface="Arial Nova Cond Light" panose="020B0306020202020204" pitchFamily="34" charset="0"/>
              </a:rPr>
              <a:t>Analyze the listeners for the top 100 songs and compare age group, gender split and genre with Nike users.   </a:t>
            </a:r>
          </a:p>
          <a:p>
            <a:pPr algn="l">
              <a:lnSpc>
                <a:spcPct val="114000"/>
              </a:lnSpc>
              <a:spcAft>
                <a:spcPts val="1200"/>
              </a:spcAft>
            </a:pPr>
            <a:r>
              <a:rPr lang="en-NL" sz="1400" dirty="0">
                <a:latin typeface="Arial Nova Cond Light" panose="020B0306020202020204" pitchFamily="34" charset="0"/>
              </a:rPr>
              <a:t>Find ambassadors who may appeal more to this group.</a:t>
            </a:r>
          </a:p>
        </p:txBody>
      </p:sp>
      <p:sp>
        <p:nvSpPr>
          <p:cNvPr id="8" name="TextBox 7">
            <a:extLst>
              <a:ext uri="{FF2B5EF4-FFF2-40B4-BE49-F238E27FC236}">
                <a16:creationId xmlns:a16="http://schemas.microsoft.com/office/drawing/2014/main" id="{12A191F0-4C3F-B94D-A04E-563DB106C9BC}"/>
              </a:ext>
            </a:extLst>
          </p:cNvPr>
          <p:cNvSpPr txBox="1"/>
          <p:nvPr/>
        </p:nvSpPr>
        <p:spPr>
          <a:xfrm>
            <a:off x="-49107" y="-37266"/>
            <a:ext cx="1328468" cy="317074"/>
          </a:xfrm>
          <a:prstGeom prst="rect">
            <a:avLst/>
          </a:prstGeom>
          <a:noFill/>
        </p:spPr>
        <p:txBody>
          <a:bodyPr wrap="square" rtlCol="0">
            <a:spAutoFit/>
          </a:bodyPr>
          <a:lstStyle/>
          <a:p>
            <a:pPr algn="l">
              <a:lnSpc>
                <a:spcPct val="114000"/>
              </a:lnSpc>
              <a:spcAft>
                <a:spcPts val="1200"/>
              </a:spcAft>
            </a:pPr>
            <a:r>
              <a:rPr lang="en-US" sz="1400" i="1" dirty="0">
                <a:latin typeface="Arial Nova Cond Light" panose="020B0306020202020204" pitchFamily="34" charset="0"/>
              </a:rPr>
              <a:t>AMBASSADORS</a:t>
            </a:r>
          </a:p>
        </p:txBody>
      </p:sp>
    </p:spTree>
    <p:extLst>
      <p:ext uri="{BB962C8B-B14F-4D97-AF65-F5344CB8AC3E}">
        <p14:creationId xmlns:p14="http://schemas.microsoft.com/office/powerpoint/2010/main" val="26187252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65ADB26-FD67-3543-8B90-9CC7130792D8}"/>
              </a:ext>
            </a:extLst>
          </p:cNvPr>
          <p:cNvSpPr>
            <a:spLocks noGrp="1"/>
          </p:cNvSpPr>
          <p:nvPr>
            <p:ph type="body" sz="quarter" idx="11"/>
          </p:nvPr>
        </p:nvSpPr>
        <p:spPr>
          <a:xfrm>
            <a:off x="347283" y="512027"/>
            <a:ext cx="11497434" cy="370133"/>
          </a:xfrm>
        </p:spPr>
        <p:txBody>
          <a:bodyPr>
            <a:normAutofit fontScale="70000" lnSpcReduction="20000"/>
          </a:bodyPr>
          <a:lstStyle/>
          <a:p>
            <a:r>
              <a:rPr lang="en-US" dirty="0"/>
              <a:t>FACTORS FOR IDENTIFYING NEXT AMBASSADORS</a:t>
            </a:r>
          </a:p>
        </p:txBody>
      </p:sp>
      <p:sp>
        <p:nvSpPr>
          <p:cNvPr id="6" name="TextBox 5">
            <a:extLst>
              <a:ext uri="{FF2B5EF4-FFF2-40B4-BE49-F238E27FC236}">
                <a16:creationId xmlns:a16="http://schemas.microsoft.com/office/drawing/2014/main" id="{ED814B1F-0ADF-E14B-AC47-75FB539F5C14}"/>
              </a:ext>
            </a:extLst>
          </p:cNvPr>
          <p:cNvSpPr txBox="1"/>
          <p:nvPr/>
        </p:nvSpPr>
        <p:spPr>
          <a:xfrm>
            <a:off x="1172522" y="3898175"/>
            <a:ext cx="4923478" cy="1453283"/>
          </a:xfrm>
          <a:prstGeom prst="rect">
            <a:avLst/>
          </a:prstGeom>
          <a:noFill/>
        </p:spPr>
        <p:txBody>
          <a:bodyPr wrap="square" rtlCol="0">
            <a:spAutoFit/>
          </a:bodyPr>
          <a:lstStyle/>
          <a:p>
            <a:pPr algn="l">
              <a:lnSpc>
                <a:spcPct val="114000"/>
              </a:lnSpc>
              <a:spcAft>
                <a:spcPts val="1200"/>
              </a:spcAft>
            </a:pPr>
            <a:r>
              <a:rPr lang="en-NL" sz="1400" b="1" dirty="0">
                <a:latin typeface="Arial Nova Cond" panose="020B0506020202020204" pitchFamily="34" charset="0"/>
              </a:rPr>
              <a:t>Age group</a:t>
            </a:r>
            <a:endParaRPr lang="en-NL" sz="1400" dirty="0">
              <a:latin typeface="Arial Nova Cond Light" panose="020B0306020202020204" pitchFamily="34" charset="0"/>
            </a:endParaRPr>
          </a:p>
          <a:p>
            <a:pPr algn="l">
              <a:lnSpc>
                <a:spcPct val="114000"/>
              </a:lnSpc>
              <a:spcAft>
                <a:spcPts val="1200"/>
              </a:spcAft>
            </a:pPr>
            <a:r>
              <a:rPr lang="en-NL" sz="1400" dirty="0">
                <a:latin typeface="Arial Nova Cond Light" panose="020B0306020202020204" pitchFamily="34" charset="0"/>
              </a:rPr>
              <a:t>Our ambassadors appeal to the younger part of our market segment (millenials and gen-z), however they don’t appeal so much to older customers, above 40.  There is an opportunity for nike to grow this segment.</a:t>
            </a:r>
          </a:p>
        </p:txBody>
      </p:sp>
      <p:sp>
        <p:nvSpPr>
          <p:cNvPr id="7" name="TextBox 6">
            <a:extLst>
              <a:ext uri="{FF2B5EF4-FFF2-40B4-BE49-F238E27FC236}">
                <a16:creationId xmlns:a16="http://schemas.microsoft.com/office/drawing/2014/main" id="{53EFE26B-EB05-BF46-92EE-1D2396CA43D3}"/>
              </a:ext>
            </a:extLst>
          </p:cNvPr>
          <p:cNvSpPr txBox="1"/>
          <p:nvPr/>
        </p:nvSpPr>
        <p:spPr>
          <a:xfrm>
            <a:off x="1172522" y="2067943"/>
            <a:ext cx="4923478" cy="962123"/>
          </a:xfrm>
          <a:prstGeom prst="rect">
            <a:avLst/>
          </a:prstGeom>
          <a:noFill/>
        </p:spPr>
        <p:txBody>
          <a:bodyPr wrap="square" rtlCol="0">
            <a:spAutoFit/>
          </a:bodyPr>
          <a:lstStyle/>
          <a:p>
            <a:pPr algn="l">
              <a:lnSpc>
                <a:spcPct val="114000"/>
              </a:lnSpc>
              <a:spcAft>
                <a:spcPts val="1200"/>
              </a:spcAft>
            </a:pPr>
            <a:r>
              <a:rPr lang="en-NL" sz="1400" b="1" dirty="0">
                <a:latin typeface="Arial Nova Cond" panose="020B0506020202020204" pitchFamily="34" charset="0"/>
              </a:rPr>
              <a:t>Gender</a:t>
            </a:r>
            <a:endParaRPr lang="en-NL" sz="1400" dirty="0">
              <a:latin typeface="Arial Nova Cond Light" panose="020B0306020202020204" pitchFamily="34" charset="0"/>
            </a:endParaRPr>
          </a:p>
          <a:p>
            <a:pPr algn="l">
              <a:lnSpc>
                <a:spcPct val="114000"/>
              </a:lnSpc>
              <a:spcAft>
                <a:spcPts val="1200"/>
              </a:spcAft>
            </a:pPr>
            <a:r>
              <a:rPr lang="en-NL" sz="1400" dirty="0">
                <a:latin typeface="Arial Nova Cond Light" panose="020B0306020202020204" pitchFamily="34" charset="0"/>
              </a:rPr>
              <a:t>Increase the number of female Nike customers by contracting musicians which appeal more to them.</a:t>
            </a:r>
          </a:p>
        </p:txBody>
      </p:sp>
      <p:sp>
        <p:nvSpPr>
          <p:cNvPr id="8" name="TextBox 7">
            <a:extLst>
              <a:ext uri="{FF2B5EF4-FFF2-40B4-BE49-F238E27FC236}">
                <a16:creationId xmlns:a16="http://schemas.microsoft.com/office/drawing/2014/main" id="{F2413E39-40BE-0A49-88C0-9CD744A876E2}"/>
              </a:ext>
            </a:extLst>
          </p:cNvPr>
          <p:cNvSpPr txBox="1"/>
          <p:nvPr/>
        </p:nvSpPr>
        <p:spPr>
          <a:xfrm>
            <a:off x="6432275" y="2065093"/>
            <a:ext cx="4923478" cy="716543"/>
          </a:xfrm>
          <a:prstGeom prst="rect">
            <a:avLst/>
          </a:prstGeom>
          <a:noFill/>
        </p:spPr>
        <p:txBody>
          <a:bodyPr wrap="square" rtlCol="0">
            <a:spAutoFit/>
          </a:bodyPr>
          <a:lstStyle/>
          <a:p>
            <a:pPr algn="l">
              <a:lnSpc>
                <a:spcPct val="114000"/>
              </a:lnSpc>
              <a:spcAft>
                <a:spcPts val="1200"/>
              </a:spcAft>
            </a:pPr>
            <a:r>
              <a:rPr lang="en-NL" sz="1400" b="1" dirty="0">
                <a:latin typeface="Arial Nova Cond" panose="020B0506020202020204" pitchFamily="34" charset="0"/>
              </a:rPr>
              <a:t>Up and coming musicians</a:t>
            </a:r>
          </a:p>
          <a:p>
            <a:pPr algn="l">
              <a:lnSpc>
                <a:spcPct val="114000"/>
              </a:lnSpc>
              <a:spcAft>
                <a:spcPts val="1200"/>
              </a:spcAft>
            </a:pPr>
            <a:r>
              <a:rPr lang="en-NL" sz="1400" dirty="0">
                <a:latin typeface="Arial Nova Cond" panose="020B0506020202020204" pitchFamily="34" charset="0"/>
              </a:rPr>
              <a:t>Contracting the next big thing before it’s the next big thing</a:t>
            </a:r>
            <a:r>
              <a:rPr lang="en-NL" sz="1400" dirty="0">
                <a:latin typeface="Arial Nova Cond Light" panose="020B0306020202020204" pitchFamily="34" charset="0"/>
              </a:rPr>
              <a:t> </a:t>
            </a:r>
          </a:p>
        </p:txBody>
      </p:sp>
      <p:sp>
        <p:nvSpPr>
          <p:cNvPr id="9" name="TextBox 8">
            <a:extLst>
              <a:ext uri="{FF2B5EF4-FFF2-40B4-BE49-F238E27FC236}">
                <a16:creationId xmlns:a16="http://schemas.microsoft.com/office/drawing/2014/main" id="{508773B4-5BA4-F940-B5AB-C1C0DABF5687}"/>
              </a:ext>
            </a:extLst>
          </p:cNvPr>
          <p:cNvSpPr txBox="1"/>
          <p:nvPr/>
        </p:nvSpPr>
        <p:spPr>
          <a:xfrm>
            <a:off x="6340835" y="3898175"/>
            <a:ext cx="4923478" cy="962123"/>
          </a:xfrm>
          <a:prstGeom prst="rect">
            <a:avLst/>
          </a:prstGeom>
          <a:noFill/>
        </p:spPr>
        <p:txBody>
          <a:bodyPr wrap="square" rtlCol="0">
            <a:spAutoFit/>
          </a:bodyPr>
          <a:lstStyle/>
          <a:p>
            <a:pPr algn="l">
              <a:lnSpc>
                <a:spcPct val="114000"/>
              </a:lnSpc>
              <a:spcAft>
                <a:spcPts val="1200"/>
              </a:spcAft>
            </a:pPr>
            <a:r>
              <a:rPr lang="en-NL" sz="1400" b="1" dirty="0">
                <a:latin typeface="Arial Nova Cond" panose="020B0506020202020204" pitchFamily="34" charset="0"/>
              </a:rPr>
              <a:t>What worked in the past? Measure and adapt….</a:t>
            </a:r>
            <a:endParaRPr lang="en-NL" sz="1400" dirty="0">
              <a:latin typeface="Arial Nova Cond Light" panose="020B0306020202020204" pitchFamily="34" charset="0"/>
            </a:endParaRPr>
          </a:p>
          <a:p>
            <a:pPr algn="l">
              <a:lnSpc>
                <a:spcPct val="114000"/>
              </a:lnSpc>
              <a:spcAft>
                <a:spcPts val="1200"/>
              </a:spcAft>
            </a:pPr>
            <a:r>
              <a:rPr lang="en-NL" sz="1400" dirty="0">
                <a:latin typeface="Arial Nova Cond Light" panose="020B0306020202020204" pitchFamily="34" charset="0"/>
              </a:rPr>
              <a:t>Measure our ROI with existing ambassadors through certain metrics, and use that as feedback into our models for selecting new artists</a:t>
            </a:r>
          </a:p>
        </p:txBody>
      </p:sp>
      <p:sp>
        <p:nvSpPr>
          <p:cNvPr id="3" name="TextBox 2">
            <a:extLst>
              <a:ext uri="{FF2B5EF4-FFF2-40B4-BE49-F238E27FC236}">
                <a16:creationId xmlns:a16="http://schemas.microsoft.com/office/drawing/2014/main" id="{E1214A07-B9B6-8C46-954C-D382577D5A92}"/>
              </a:ext>
            </a:extLst>
          </p:cNvPr>
          <p:cNvSpPr txBox="1"/>
          <p:nvPr/>
        </p:nvSpPr>
        <p:spPr>
          <a:xfrm>
            <a:off x="3754990" y="1255363"/>
            <a:ext cx="4841005" cy="317074"/>
          </a:xfrm>
          <a:prstGeom prst="rect">
            <a:avLst/>
          </a:prstGeom>
          <a:noFill/>
        </p:spPr>
        <p:txBody>
          <a:bodyPr wrap="none" rtlCol="0">
            <a:spAutoFit/>
          </a:bodyPr>
          <a:lstStyle/>
          <a:p>
            <a:pPr algn="l">
              <a:lnSpc>
                <a:spcPct val="114000"/>
              </a:lnSpc>
              <a:spcAft>
                <a:spcPts val="1200"/>
              </a:spcAft>
            </a:pPr>
            <a:r>
              <a:rPr lang="en-NL" sz="1400" dirty="0">
                <a:latin typeface="Arial Nova Cond Light" panose="020B0306020202020204" pitchFamily="34" charset="0"/>
              </a:rPr>
              <a:t>Use Machine Learning techniques to help you measure all of these factors</a:t>
            </a:r>
          </a:p>
        </p:txBody>
      </p:sp>
      <p:sp>
        <p:nvSpPr>
          <p:cNvPr id="10" name="TextBox 9">
            <a:extLst>
              <a:ext uri="{FF2B5EF4-FFF2-40B4-BE49-F238E27FC236}">
                <a16:creationId xmlns:a16="http://schemas.microsoft.com/office/drawing/2014/main" id="{79646842-4260-524A-BC37-4E795D0C0330}"/>
              </a:ext>
            </a:extLst>
          </p:cNvPr>
          <p:cNvSpPr txBox="1"/>
          <p:nvPr/>
        </p:nvSpPr>
        <p:spPr>
          <a:xfrm>
            <a:off x="-49107" y="-37266"/>
            <a:ext cx="1328468" cy="317074"/>
          </a:xfrm>
          <a:prstGeom prst="rect">
            <a:avLst/>
          </a:prstGeom>
          <a:noFill/>
        </p:spPr>
        <p:txBody>
          <a:bodyPr wrap="square" rtlCol="0">
            <a:spAutoFit/>
          </a:bodyPr>
          <a:lstStyle/>
          <a:p>
            <a:pPr algn="l">
              <a:lnSpc>
                <a:spcPct val="114000"/>
              </a:lnSpc>
              <a:spcAft>
                <a:spcPts val="1200"/>
              </a:spcAft>
            </a:pPr>
            <a:r>
              <a:rPr lang="en-US" sz="1400" i="1" dirty="0">
                <a:latin typeface="Arial Nova Cond Light" panose="020B0306020202020204" pitchFamily="34" charset="0"/>
              </a:rPr>
              <a:t>AMBASSADORS</a:t>
            </a:r>
          </a:p>
        </p:txBody>
      </p:sp>
    </p:spTree>
    <p:extLst>
      <p:ext uri="{BB962C8B-B14F-4D97-AF65-F5344CB8AC3E}">
        <p14:creationId xmlns:p14="http://schemas.microsoft.com/office/powerpoint/2010/main" val="19791647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0AA286C-C9F4-A548-9283-5CB75EE454CB}"/>
              </a:ext>
            </a:extLst>
          </p:cNvPr>
          <p:cNvSpPr>
            <a:spLocks noGrp="1"/>
          </p:cNvSpPr>
          <p:nvPr>
            <p:ph type="body" sz="quarter" idx="21"/>
          </p:nvPr>
        </p:nvSpPr>
        <p:spPr/>
        <p:txBody>
          <a:bodyPr>
            <a:normAutofit fontScale="70000" lnSpcReduction="20000"/>
          </a:bodyPr>
          <a:lstStyle/>
          <a:p>
            <a:pPr algn="ctr"/>
            <a:r>
              <a:rPr lang="en-NL" dirty="0"/>
              <a:t>AGE SEGMENT</a:t>
            </a:r>
          </a:p>
        </p:txBody>
      </p:sp>
      <p:sp>
        <p:nvSpPr>
          <p:cNvPr id="4" name="Rectangle 3">
            <a:extLst>
              <a:ext uri="{FF2B5EF4-FFF2-40B4-BE49-F238E27FC236}">
                <a16:creationId xmlns:a16="http://schemas.microsoft.com/office/drawing/2014/main" id="{B8C3B7C9-AA2B-A54A-8271-488E6C8B0A00}"/>
              </a:ext>
            </a:extLst>
          </p:cNvPr>
          <p:cNvSpPr/>
          <p:nvPr/>
        </p:nvSpPr>
        <p:spPr>
          <a:xfrm>
            <a:off x="610410" y="1084569"/>
            <a:ext cx="6096000" cy="815608"/>
          </a:xfrm>
          <a:prstGeom prst="rect">
            <a:avLst/>
          </a:prstGeom>
        </p:spPr>
        <p:txBody>
          <a:bodyPr>
            <a:spAutoFit/>
          </a:bodyPr>
          <a:lstStyle/>
          <a:p>
            <a:pPr lvl="0">
              <a:spcBef>
                <a:spcPts val="600"/>
              </a:spcBef>
              <a:buSzPts val="1000"/>
              <a:tabLst>
                <a:tab pos="457200" algn="l"/>
              </a:tabLst>
            </a:pPr>
            <a:r>
              <a:rPr lang="en-NL" sz="1400" dirty="0">
                <a:solidFill>
                  <a:srgbClr val="5E5E5E"/>
                </a:solidFill>
                <a:latin typeface="Arial Nova Cond Light" panose="020B0306020202020204" pitchFamily="34" charset="0"/>
                <a:ea typeface="Calibri" panose="020F0502020204030204" pitchFamily="34" charset="0"/>
                <a:cs typeface="Times New Roman" panose="02020603050405020304" pitchFamily="18" charset="0"/>
              </a:rPr>
              <a:t>According to </a:t>
            </a:r>
            <a:r>
              <a:rPr lang="en-NL" sz="1400" u="sng" dirty="0">
                <a:solidFill>
                  <a:srgbClr val="FF7D00"/>
                </a:solidFill>
                <a:latin typeface="Arial Nova Cond Light" panose="020B0306020202020204" pitchFamily="34" charset="0"/>
                <a:ea typeface="Calibri" panose="020F0502020204030204" pitchFamily="34" charset="0"/>
                <a:cs typeface="Times New Roman" panose="02020603050405020304" pitchFamily="18" charset="0"/>
                <a:hlinkClick r:id="rId2"/>
              </a:rPr>
              <a:t>previously published ERA stats</a:t>
            </a:r>
            <a:r>
              <a:rPr lang="en-NL" sz="1400" dirty="0">
                <a:solidFill>
                  <a:srgbClr val="5E5E5E"/>
                </a:solidFill>
                <a:latin typeface="Arial Nova Cond Light" panose="020B0306020202020204" pitchFamily="34" charset="0"/>
                <a:ea typeface="Calibri" panose="020F0502020204030204" pitchFamily="34" charset="0"/>
                <a:cs typeface="Times New Roman" panose="02020603050405020304" pitchFamily="18" charset="0"/>
              </a:rPr>
              <a:t>, UK calendar year spending on music streaming subscriptions in 2019 reached £1.003bn ($1.28bn), up £190.9m on the prior year (£812m). </a:t>
            </a:r>
          </a:p>
          <a:p>
            <a:pPr lvl="0">
              <a:spcBef>
                <a:spcPts val="600"/>
              </a:spcBef>
              <a:buSzPts val="1000"/>
              <a:tabLst>
                <a:tab pos="457200" algn="l"/>
              </a:tabLst>
            </a:pPr>
            <a:r>
              <a:rPr lang="en-NL" sz="1400" dirty="0">
                <a:solidFill>
                  <a:srgbClr val="5E5E5E"/>
                </a:solidFill>
                <a:latin typeface="Arial Nova Cond Light" panose="020B0306020202020204" pitchFamily="34" charset="0"/>
                <a:ea typeface="Calibri" panose="020F0502020204030204" pitchFamily="34" charset="0"/>
                <a:cs typeface="Times New Roman" panose="02020603050405020304" pitchFamily="18" charset="0"/>
              </a:rPr>
              <a:t>ERA’s latest data suggests that 60% of this growth came from </a:t>
            </a:r>
            <a:r>
              <a:rPr lang="en-NL" sz="1400" dirty="0">
                <a:solidFill>
                  <a:srgbClr val="FE5201"/>
                </a:solidFill>
                <a:latin typeface="Arial Nova Cond Light" panose="020B0306020202020204" pitchFamily="34" charset="0"/>
                <a:ea typeface="Calibri" panose="020F0502020204030204" pitchFamily="34" charset="0"/>
                <a:cs typeface="Times New Roman" panose="02020603050405020304" pitchFamily="18" charset="0"/>
              </a:rPr>
              <a:t>people 45 or over</a:t>
            </a:r>
            <a:r>
              <a:rPr lang="en-NL" sz="1400" dirty="0">
                <a:solidFill>
                  <a:srgbClr val="5E5E5E"/>
                </a:solidFill>
                <a:latin typeface="Arial Nova Cond Light" panose="020B0306020202020204" pitchFamily="34" charset="0"/>
                <a:ea typeface="Calibri" panose="020F0502020204030204" pitchFamily="34" charset="0"/>
                <a:cs typeface="Times New Roman" panose="02020603050405020304" pitchFamily="18" charset="0"/>
              </a:rPr>
              <a:t>.</a:t>
            </a:r>
            <a:endParaRPr lang="en-NL" sz="1400" dirty="0">
              <a:solidFill>
                <a:srgbClr val="5E5E5E"/>
              </a:solidFill>
              <a:effectLst/>
              <a:latin typeface="Arial Nova Cond Light" panose="020B0306020202020204" pitchFamily="34"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621DBA64-DC12-9B4C-BA57-3C191124E101}"/>
              </a:ext>
            </a:extLst>
          </p:cNvPr>
          <p:cNvPicPr/>
          <p:nvPr/>
        </p:nvPicPr>
        <p:blipFill>
          <a:blip r:embed="rId3">
            <a:extLst>
              <a:ext uri="{28A0092B-C50C-407E-A947-70E740481C1C}">
                <a14:useLocalDpi xmlns:a14="http://schemas.microsoft.com/office/drawing/2010/main" val="0"/>
              </a:ext>
            </a:extLst>
          </a:blip>
          <a:stretch>
            <a:fillRect/>
          </a:stretch>
        </p:blipFill>
        <p:spPr>
          <a:xfrm>
            <a:off x="450375" y="2118868"/>
            <a:ext cx="5731510" cy="4310380"/>
          </a:xfrm>
          <a:prstGeom prst="rect">
            <a:avLst/>
          </a:prstGeom>
        </p:spPr>
      </p:pic>
      <p:sp>
        <p:nvSpPr>
          <p:cNvPr id="6" name="TextBox 5">
            <a:extLst>
              <a:ext uri="{FF2B5EF4-FFF2-40B4-BE49-F238E27FC236}">
                <a16:creationId xmlns:a16="http://schemas.microsoft.com/office/drawing/2014/main" id="{13FD6C18-3297-FA4A-A630-7E3F29EAF1E5}"/>
              </a:ext>
            </a:extLst>
          </p:cNvPr>
          <p:cNvSpPr txBox="1"/>
          <p:nvPr/>
        </p:nvSpPr>
        <p:spPr>
          <a:xfrm>
            <a:off x="7875645" y="2003504"/>
            <a:ext cx="3219407" cy="317074"/>
          </a:xfrm>
          <a:prstGeom prst="rect">
            <a:avLst/>
          </a:prstGeom>
          <a:noFill/>
        </p:spPr>
        <p:txBody>
          <a:bodyPr wrap="none" rtlCol="0">
            <a:spAutoFit/>
          </a:bodyPr>
          <a:lstStyle/>
          <a:p>
            <a:pPr algn="l">
              <a:lnSpc>
                <a:spcPct val="114000"/>
              </a:lnSpc>
              <a:spcAft>
                <a:spcPts val="1200"/>
              </a:spcAft>
            </a:pPr>
            <a:r>
              <a:rPr lang="en-NL" sz="1400" dirty="0">
                <a:latin typeface="Arial Nova Cond Light" panose="020B0306020202020204" pitchFamily="34" charset="0"/>
              </a:rPr>
              <a:t>Nike’s current market segment is </a:t>
            </a:r>
            <a:r>
              <a:rPr lang="en-NL" sz="1400" dirty="0">
                <a:latin typeface="Arial Nova Cond Light" panose="020B0306020202020204" pitchFamily="34" charset="0"/>
                <a:hlinkClick r:id="rId4"/>
              </a:rPr>
              <a:t>around 15 - 45</a:t>
            </a:r>
            <a:endParaRPr lang="en-NL" sz="1400" dirty="0">
              <a:latin typeface="Arial Nova Cond Light" panose="020B0306020202020204" pitchFamily="34" charset="0"/>
            </a:endParaRPr>
          </a:p>
        </p:txBody>
      </p:sp>
      <p:sp>
        <p:nvSpPr>
          <p:cNvPr id="9" name="TextBox 8">
            <a:extLst>
              <a:ext uri="{FF2B5EF4-FFF2-40B4-BE49-F238E27FC236}">
                <a16:creationId xmlns:a16="http://schemas.microsoft.com/office/drawing/2014/main" id="{A3E26A8F-C3B1-ED4B-BD7F-B5F412C4B4A8}"/>
              </a:ext>
            </a:extLst>
          </p:cNvPr>
          <p:cNvSpPr txBox="1"/>
          <p:nvPr/>
        </p:nvSpPr>
        <p:spPr>
          <a:xfrm>
            <a:off x="7711440" y="1654306"/>
            <a:ext cx="2237216" cy="349198"/>
          </a:xfrm>
          <a:prstGeom prst="rect">
            <a:avLst/>
          </a:prstGeom>
          <a:noFill/>
        </p:spPr>
        <p:txBody>
          <a:bodyPr wrap="none" rtlCol="0">
            <a:spAutoFit/>
          </a:bodyPr>
          <a:lstStyle/>
          <a:p>
            <a:pPr algn="l">
              <a:lnSpc>
                <a:spcPct val="114000"/>
              </a:lnSpc>
              <a:spcAft>
                <a:spcPts val="1200"/>
              </a:spcAft>
            </a:pPr>
            <a:r>
              <a:rPr lang="en-NL" sz="1600" b="1" dirty="0">
                <a:latin typeface="Arial Nova Cond Light" panose="020B0306020202020204" pitchFamily="34" charset="0"/>
              </a:rPr>
              <a:t>Opportunity:  45+ age group</a:t>
            </a:r>
          </a:p>
        </p:txBody>
      </p:sp>
      <p:cxnSp>
        <p:nvCxnSpPr>
          <p:cNvPr id="10" name="Straight Connector 9">
            <a:extLst>
              <a:ext uri="{FF2B5EF4-FFF2-40B4-BE49-F238E27FC236}">
                <a16:creationId xmlns:a16="http://schemas.microsoft.com/office/drawing/2014/main" id="{70D4C19C-8EB9-2D42-AD18-2C7AD75361AE}"/>
              </a:ext>
            </a:extLst>
          </p:cNvPr>
          <p:cNvCxnSpPr>
            <a:cxnSpLocks/>
          </p:cNvCxnSpPr>
          <p:nvPr/>
        </p:nvCxnSpPr>
        <p:spPr>
          <a:xfrm flipV="1">
            <a:off x="7255467" y="1367244"/>
            <a:ext cx="0" cy="527268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467D76B-EED0-534F-B78C-372DB13F0956}"/>
              </a:ext>
            </a:extLst>
          </p:cNvPr>
          <p:cNvSpPr txBox="1"/>
          <p:nvPr/>
        </p:nvSpPr>
        <p:spPr>
          <a:xfrm>
            <a:off x="7875645" y="2873108"/>
            <a:ext cx="3696584" cy="808235"/>
          </a:xfrm>
          <a:prstGeom prst="rect">
            <a:avLst/>
          </a:prstGeom>
          <a:noFill/>
        </p:spPr>
        <p:txBody>
          <a:bodyPr wrap="square" rtlCol="0">
            <a:spAutoFit/>
          </a:bodyPr>
          <a:lstStyle/>
          <a:p>
            <a:pPr algn="l">
              <a:lnSpc>
                <a:spcPct val="114000"/>
              </a:lnSpc>
              <a:spcAft>
                <a:spcPts val="1200"/>
              </a:spcAft>
            </a:pPr>
            <a:r>
              <a:rPr lang="en-NL" sz="1400" dirty="0">
                <a:latin typeface="Arial Nova Cond Light" panose="020B0306020202020204" pitchFamily="34" charset="0"/>
              </a:rPr>
              <a:t>Ambassadors:   dive into which artists the 45 plusers are listening to.  Can we bring these artists into the fold to appeal to help grow our market in this segment?</a:t>
            </a:r>
          </a:p>
        </p:txBody>
      </p:sp>
      <p:sp>
        <p:nvSpPr>
          <p:cNvPr id="14" name="Rectangle 13">
            <a:extLst>
              <a:ext uri="{FF2B5EF4-FFF2-40B4-BE49-F238E27FC236}">
                <a16:creationId xmlns:a16="http://schemas.microsoft.com/office/drawing/2014/main" id="{61F9BFA6-D2D2-0847-83D2-975FE0EEB8F4}"/>
              </a:ext>
            </a:extLst>
          </p:cNvPr>
          <p:cNvSpPr/>
          <p:nvPr/>
        </p:nvSpPr>
        <p:spPr>
          <a:xfrm>
            <a:off x="450375" y="6409100"/>
            <a:ext cx="6096000" cy="461665"/>
          </a:xfrm>
          <a:prstGeom prst="rect">
            <a:avLst/>
          </a:prstGeom>
        </p:spPr>
        <p:txBody>
          <a:bodyPr>
            <a:spAutoFit/>
          </a:bodyPr>
          <a:lstStyle/>
          <a:p>
            <a:r>
              <a:rPr lang="en-NL" sz="1200" dirty="0">
                <a:hlinkClick r:id="rId5"/>
              </a:rPr>
              <a:t>https://www.musicbusinessworldwide.com/stat-of-the-week-people-over-45-not-millennials-are-driving-music-subscription-growth-in-the-uk/</a:t>
            </a:r>
            <a:endParaRPr lang="en-NL" sz="1200" dirty="0"/>
          </a:p>
        </p:txBody>
      </p:sp>
      <p:sp>
        <p:nvSpPr>
          <p:cNvPr id="12" name="TextBox 11">
            <a:extLst>
              <a:ext uri="{FF2B5EF4-FFF2-40B4-BE49-F238E27FC236}">
                <a16:creationId xmlns:a16="http://schemas.microsoft.com/office/drawing/2014/main" id="{F0BEA53A-B78D-C84D-9C00-00463B4FCD0D}"/>
              </a:ext>
            </a:extLst>
          </p:cNvPr>
          <p:cNvSpPr txBox="1"/>
          <p:nvPr/>
        </p:nvSpPr>
        <p:spPr>
          <a:xfrm>
            <a:off x="-49107" y="-37266"/>
            <a:ext cx="1328468" cy="317074"/>
          </a:xfrm>
          <a:prstGeom prst="rect">
            <a:avLst/>
          </a:prstGeom>
          <a:noFill/>
        </p:spPr>
        <p:txBody>
          <a:bodyPr wrap="square" rtlCol="0">
            <a:spAutoFit/>
          </a:bodyPr>
          <a:lstStyle/>
          <a:p>
            <a:pPr algn="l">
              <a:lnSpc>
                <a:spcPct val="114000"/>
              </a:lnSpc>
              <a:spcAft>
                <a:spcPts val="1200"/>
              </a:spcAft>
            </a:pPr>
            <a:r>
              <a:rPr lang="en-US" sz="1400" i="1" dirty="0">
                <a:latin typeface="Arial Nova Cond Light" panose="020B0306020202020204" pitchFamily="34" charset="0"/>
              </a:rPr>
              <a:t>AMBASSADORS</a:t>
            </a:r>
          </a:p>
        </p:txBody>
      </p:sp>
    </p:spTree>
    <p:extLst>
      <p:ext uri="{BB962C8B-B14F-4D97-AF65-F5344CB8AC3E}">
        <p14:creationId xmlns:p14="http://schemas.microsoft.com/office/powerpoint/2010/main" val="9907354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hlinkClick r:id="rId2"/>
            <a:extLst>
              <a:ext uri="{FF2B5EF4-FFF2-40B4-BE49-F238E27FC236}">
                <a16:creationId xmlns:a16="http://schemas.microsoft.com/office/drawing/2014/main" id="{C97E0785-2597-F94E-938B-3F6CF5967296}"/>
              </a:ext>
            </a:extLst>
          </p:cNvPr>
          <p:cNvPicPr/>
          <p:nvPr/>
        </p:nvPicPr>
        <p:blipFill rotWithShape="1">
          <a:blip r:embed="rId3" cstate="print">
            <a:extLst>
              <a:ext uri="{28A0092B-C50C-407E-A947-70E740481C1C}">
                <a14:useLocalDpi xmlns:a14="http://schemas.microsoft.com/office/drawing/2010/main" val="0"/>
              </a:ext>
            </a:extLst>
          </a:blip>
          <a:srcRect r="6204" b="9989"/>
          <a:stretch/>
        </p:blipFill>
        <p:spPr>
          <a:xfrm>
            <a:off x="347283" y="1570211"/>
            <a:ext cx="4451985" cy="2619166"/>
          </a:xfrm>
          <a:prstGeom prst="rect">
            <a:avLst/>
          </a:prstGeom>
        </p:spPr>
      </p:pic>
      <p:pic>
        <p:nvPicPr>
          <p:cNvPr id="3" name="Picture 2">
            <a:hlinkClick r:id="rId4"/>
            <a:extLst>
              <a:ext uri="{FF2B5EF4-FFF2-40B4-BE49-F238E27FC236}">
                <a16:creationId xmlns:a16="http://schemas.microsoft.com/office/drawing/2014/main" id="{2374E879-4EE1-FD4B-A221-CD055F9B1857}"/>
              </a:ext>
            </a:extLst>
          </p:cNvPr>
          <p:cNvPicPr/>
          <p:nvPr/>
        </p:nvPicPr>
        <p:blipFill rotWithShape="1">
          <a:blip r:embed="rId5" cstate="print">
            <a:extLst>
              <a:ext uri="{28A0092B-C50C-407E-A947-70E740481C1C}">
                <a14:useLocalDpi xmlns:a14="http://schemas.microsoft.com/office/drawing/2010/main" val="0"/>
              </a:ext>
            </a:extLst>
          </a:blip>
          <a:srcRect t="2678" b="10609"/>
          <a:stretch/>
        </p:blipFill>
        <p:spPr>
          <a:xfrm>
            <a:off x="6460490" y="2916726"/>
            <a:ext cx="5731510" cy="3196938"/>
          </a:xfrm>
          <a:prstGeom prst="rect">
            <a:avLst/>
          </a:prstGeom>
        </p:spPr>
      </p:pic>
      <p:sp>
        <p:nvSpPr>
          <p:cNvPr id="4" name="Rectangle 3">
            <a:extLst>
              <a:ext uri="{FF2B5EF4-FFF2-40B4-BE49-F238E27FC236}">
                <a16:creationId xmlns:a16="http://schemas.microsoft.com/office/drawing/2014/main" id="{25366B4C-DCCA-0142-9689-33F9A29E24AD}"/>
              </a:ext>
            </a:extLst>
          </p:cNvPr>
          <p:cNvSpPr/>
          <p:nvPr/>
        </p:nvSpPr>
        <p:spPr>
          <a:xfrm>
            <a:off x="6765248" y="1711108"/>
            <a:ext cx="5153025" cy="830997"/>
          </a:xfrm>
          <a:prstGeom prst="rect">
            <a:avLst/>
          </a:prstGeom>
        </p:spPr>
        <p:txBody>
          <a:bodyPr wrap="square">
            <a:spAutoFit/>
          </a:bodyPr>
          <a:lstStyle/>
          <a:p>
            <a:r>
              <a:rPr lang="en-NL" sz="1200" b="1" spc="-5" dirty="0">
                <a:solidFill>
                  <a:srgbClr val="292929"/>
                </a:solidFill>
                <a:latin typeface="Charter" panose="02040503050506020203" pitchFamily="18" charset="0"/>
                <a:ea typeface="Times New Roman" panose="02020603050405020304" pitchFamily="18" charset="0"/>
                <a:cs typeface="Times New Roman" panose="02020603050405020304" pitchFamily="18" charset="0"/>
              </a:rPr>
              <a:t>Hip-Hop has an average female gender balance of 32% </a:t>
            </a:r>
          </a:p>
          <a:p>
            <a:r>
              <a:rPr lang="en-NL" sz="1200" spc="-5" dirty="0">
                <a:solidFill>
                  <a:srgbClr val="292929"/>
                </a:solidFill>
                <a:latin typeface="charter" panose="02040503050506020203" pitchFamily="18" charset="0"/>
                <a:ea typeface="Calibri" panose="020F0502020204030204" pitchFamily="34" charset="0"/>
                <a:cs typeface="Times New Roman" panose="02020603050405020304" pitchFamily="18" charset="0"/>
              </a:rPr>
              <a:t>Our ambassadors are hip-hop focussed, so we are appealing to majority of men in that case</a:t>
            </a:r>
            <a:endParaRPr lang="en-NL" sz="1200" dirty="0">
              <a:latin typeface="Calibri" panose="020F0502020204030204" pitchFamily="34" charset="0"/>
              <a:ea typeface="Calibri" panose="020F0502020204030204" pitchFamily="34" charset="0"/>
              <a:cs typeface="Times New Roman" panose="02020603050405020304" pitchFamily="18" charset="0"/>
            </a:endParaRPr>
          </a:p>
          <a:p>
            <a:r>
              <a:rPr lang="en-NL" sz="1200" dirty="0">
                <a:latin typeface="Calibri" panose="020F0502020204030204" pitchFamily="34" charset="0"/>
                <a:ea typeface="Calibri" panose="020F0502020204030204" pitchFamily="34" charset="0"/>
                <a:cs typeface="Times New Roman" panose="02020603050405020304" pitchFamily="18" charset="0"/>
              </a:rPr>
              <a:t>(https://deezer.io/women-hip-hop-e00fb19cc885)</a:t>
            </a:r>
            <a:endParaRPr lang="en-NL"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E889F360-84DA-454B-A3A2-42AF30E0B000}"/>
              </a:ext>
            </a:extLst>
          </p:cNvPr>
          <p:cNvSpPr txBox="1"/>
          <p:nvPr/>
        </p:nvSpPr>
        <p:spPr>
          <a:xfrm>
            <a:off x="6765248" y="2633669"/>
            <a:ext cx="4510274" cy="317074"/>
          </a:xfrm>
          <a:prstGeom prst="rect">
            <a:avLst/>
          </a:prstGeom>
          <a:noFill/>
        </p:spPr>
        <p:txBody>
          <a:bodyPr wrap="none" rtlCol="0">
            <a:spAutoFit/>
          </a:bodyPr>
          <a:lstStyle/>
          <a:p>
            <a:pPr algn="l">
              <a:lnSpc>
                <a:spcPct val="114000"/>
              </a:lnSpc>
              <a:spcAft>
                <a:spcPts val="1200"/>
              </a:spcAft>
            </a:pPr>
            <a:r>
              <a:rPr lang="en-NL" sz="1400" dirty="0">
                <a:latin typeface="Arial Nova Cond Light" panose="020B0306020202020204" pitchFamily="34" charset="0"/>
              </a:rPr>
              <a:t>Engage more women by partnering with alternative or pop musicians</a:t>
            </a:r>
          </a:p>
        </p:txBody>
      </p:sp>
      <p:sp>
        <p:nvSpPr>
          <p:cNvPr id="6" name="TextBox 5">
            <a:extLst>
              <a:ext uri="{FF2B5EF4-FFF2-40B4-BE49-F238E27FC236}">
                <a16:creationId xmlns:a16="http://schemas.microsoft.com/office/drawing/2014/main" id="{BDD03388-B3A0-6444-8FB3-9F43ED3038B1}"/>
              </a:ext>
            </a:extLst>
          </p:cNvPr>
          <p:cNvSpPr txBox="1"/>
          <p:nvPr/>
        </p:nvSpPr>
        <p:spPr>
          <a:xfrm>
            <a:off x="545811" y="1394034"/>
            <a:ext cx="5349541" cy="317074"/>
          </a:xfrm>
          <a:prstGeom prst="rect">
            <a:avLst/>
          </a:prstGeom>
          <a:noFill/>
        </p:spPr>
        <p:txBody>
          <a:bodyPr wrap="none" rtlCol="0">
            <a:spAutoFit/>
          </a:bodyPr>
          <a:lstStyle/>
          <a:p>
            <a:pPr algn="l">
              <a:lnSpc>
                <a:spcPct val="114000"/>
              </a:lnSpc>
              <a:spcAft>
                <a:spcPts val="1200"/>
              </a:spcAft>
            </a:pPr>
            <a:r>
              <a:rPr lang="en-NL" sz="1400" dirty="0">
                <a:latin typeface="Arial Nova Cond Light" panose="020B0306020202020204" pitchFamily="34" charset="0"/>
              </a:rPr>
              <a:t>One of Nike’s strategic focus areas is Women, and it has a lot of potential to grow: </a:t>
            </a:r>
          </a:p>
        </p:txBody>
      </p:sp>
      <p:sp>
        <p:nvSpPr>
          <p:cNvPr id="10" name="Text Placeholder 1">
            <a:extLst>
              <a:ext uri="{FF2B5EF4-FFF2-40B4-BE49-F238E27FC236}">
                <a16:creationId xmlns:a16="http://schemas.microsoft.com/office/drawing/2014/main" id="{D62858DE-8FA9-BB4E-8B4D-72EDE865CB4E}"/>
              </a:ext>
            </a:extLst>
          </p:cNvPr>
          <p:cNvSpPr txBox="1">
            <a:spLocks/>
          </p:cNvSpPr>
          <p:nvPr/>
        </p:nvSpPr>
        <p:spPr>
          <a:xfrm>
            <a:off x="347283" y="256031"/>
            <a:ext cx="11497434" cy="37013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200" b="1" dirty="0">
                <a:latin typeface="Futura ND for Nike 365 Cn XBd" panose="020B0806020204030204" pitchFamily="34" charset="77"/>
                <a:cs typeface="Futura Condensed Medium" panose="020B0602020204020303" pitchFamily="34" charset="-79"/>
              </a:rPr>
              <a:t>GENDER &amp; MUSIC</a:t>
            </a:r>
          </a:p>
        </p:txBody>
      </p:sp>
      <p:sp>
        <p:nvSpPr>
          <p:cNvPr id="11" name="TextBox 10">
            <a:extLst>
              <a:ext uri="{FF2B5EF4-FFF2-40B4-BE49-F238E27FC236}">
                <a16:creationId xmlns:a16="http://schemas.microsoft.com/office/drawing/2014/main" id="{5AE49DC7-BC85-0947-AFBC-997987DA4357}"/>
              </a:ext>
            </a:extLst>
          </p:cNvPr>
          <p:cNvSpPr txBox="1"/>
          <p:nvPr/>
        </p:nvSpPr>
        <p:spPr>
          <a:xfrm>
            <a:off x="741680" y="645565"/>
            <a:ext cx="1732526" cy="349198"/>
          </a:xfrm>
          <a:prstGeom prst="rect">
            <a:avLst/>
          </a:prstGeom>
          <a:noFill/>
        </p:spPr>
        <p:txBody>
          <a:bodyPr wrap="none" rtlCol="0">
            <a:spAutoFit/>
          </a:bodyPr>
          <a:lstStyle/>
          <a:p>
            <a:pPr algn="l">
              <a:lnSpc>
                <a:spcPct val="114000"/>
              </a:lnSpc>
              <a:spcAft>
                <a:spcPts val="1200"/>
              </a:spcAft>
            </a:pPr>
            <a:r>
              <a:rPr lang="en-NL" sz="1600" b="1" dirty="0">
                <a:latin typeface="Arial Nova Cond Light" panose="020B0306020202020204" pitchFamily="34" charset="0"/>
              </a:rPr>
              <a:t>Opportunity:  Women</a:t>
            </a:r>
          </a:p>
        </p:txBody>
      </p:sp>
      <p:sp>
        <p:nvSpPr>
          <p:cNvPr id="12" name="TextBox 11">
            <a:extLst>
              <a:ext uri="{FF2B5EF4-FFF2-40B4-BE49-F238E27FC236}">
                <a16:creationId xmlns:a16="http://schemas.microsoft.com/office/drawing/2014/main" id="{8311784D-F975-6743-AE74-E6164351AC27}"/>
              </a:ext>
            </a:extLst>
          </p:cNvPr>
          <p:cNvSpPr txBox="1"/>
          <p:nvPr/>
        </p:nvSpPr>
        <p:spPr>
          <a:xfrm>
            <a:off x="7833360" y="5987251"/>
            <a:ext cx="4203395" cy="252826"/>
          </a:xfrm>
          <a:prstGeom prst="rect">
            <a:avLst/>
          </a:prstGeom>
          <a:noFill/>
        </p:spPr>
        <p:txBody>
          <a:bodyPr wrap="none" rtlCol="0">
            <a:spAutoFit/>
          </a:bodyPr>
          <a:lstStyle/>
          <a:p>
            <a:pPr>
              <a:lnSpc>
                <a:spcPct val="114000"/>
              </a:lnSpc>
              <a:spcAft>
                <a:spcPts val="1200"/>
              </a:spcAft>
            </a:pPr>
            <a:r>
              <a:rPr lang="en-GB" sz="1000" dirty="0">
                <a:latin typeface="Arial Nova Cond Light" panose="020B0306020202020204" pitchFamily="34" charset="0"/>
                <a:hlinkClick r:id="rId4"/>
              </a:rPr>
              <a:t>https://</a:t>
            </a:r>
            <a:r>
              <a:rPr lang="en-GB" sz="1000" dirty="0" err="1">
                <a:latin typeface="Arial Nova Cond Light" panose="020B0306020202020204" pitchFamily="34" charset="0"/>
                <a:hlinkClick r:id="rId4"/>
              </a:rPr>
              <a:t>scholarcommons.sc.edu</a:t>
            </a:r>
            <a:r>
              <a:rPr lang="en-GB" sz="1000" dirty="0">
                <a:latin typeface="Arial Nova Cond Light" panose="020B0306020202020204" pitchFamily="34" charset="0"/>
                <a:hlinkClick r:id="rId4"/>
              </a:rPr>
              <a:t>/</a:t>
            </a:r>
            <a:r>
              <a:rPr lang="en-GB" sz="1000" dirty="0" err="1">
                <a:latin typeface="Arial Nova Cond Light" panose="020B0306020202020204" pitchFamily="34" charset="0"/>
                <a:hlinkClick r:id="rId4"/>
              </a:rPr>
              <a:t>cgi</a:t>
            </a:r>
            <a:r>
              <a:rPr lang="en-GB" sz="1000" dirty="0">
                <a:latin typeface="Arial Nova Cond Light" panose="020B0306020202020204" pitchFamily="34" charset="0"/>
                <a:hlinkClick r:id="rId4"/>
              </a:rPr>
              <a:t>/</a:t>
            </a:r>
            <a:r>
              <a:rPr lang="en-GB" sz="1000" dirty="0" err="1">
                <a:latin typeface="Arial Nova Cond Light" panose="020B0306020202020204" pitchFamily="34" charset="0"/>
                <a:hlinkClick r:id="rId4"/>
              </a:rPr>
              <a:t>viewcontent.cgi?article</a:t>
            </a:r>
            <a:r>
              <a:rPr lang="en-GB" sz="1000" dirty="0">
                <a:latin typeface="Arial Nova Cond Light" panose="020B0306020202020204" pitchFamily="34" charset="0"/>
                <a:hlinkClick r:id="rId4"/>
              </a:rPr>
              <a:t>=1137&amp;context=</a:t>
            </a:r>
            <a:r>
              <a:rPr lang="en-GB" sz="1000" dirty="0" err="1">
                <a:latin typeface="Arial Nova Cond Light" panose="020B0306020202020204" pitchFamily="34" charset="0"/>
                <a:hlinkClick r:id="rId4"/>
              </a:rPr>
              <a:t>senior_theses</a:t>
            </a:r>
            <a:endParaRPr lang="en-NL" sz="1000" dirty="0">
              <a:latin typeface="Arial Nova Cond Light" panose="020B0306020202020204" pitchFamily="34" charset="0"/>
            </a:endParaRPr>
          </a:p>
        </p:txBody>
      </p:sp>
      <p:sp>
        <p:nvSpPr>
          <p:cNvPr id="13" name="TextBox 12">
            <a:extLst>
              <a:ext uri="{FF2B5EF4-FFF2-40B4-BE49-F238E27FC236}">
                <a16:creationId xmlns:a16="http://schemas.microsoft.com/office/drawing/2014/main" id="{AF793C61-97D6-2B47-A459-8A5C3E21EC32}"/>
              </a:ext>
            </a:extLst>
          </p:cNvPr>
          <p:cNvSpPr txBox="1"/>
          <p:nvPr/>
        </p:nvSpPr>
        <p:spPr>
          <a:xfrm>
            <a:off x="8016240" y="1263825"/>
            <a:ext cx="635110" cy="317074"/>
          </a:xfrm>
          <a:prstGeom prst="rect">
            <a:avLst/>
          </a:prstGeom>
          <a:noFill/>
        </p:spPr>
        <p:txBody>
          <a:bodyPr wrap="none" rtlCol="0">
            <a:spAutoFit/>
          </a:bodyPr>
          <a:lstStyle/>
          <a:p>
            <a:pPr algn="l">
              <a:lnSpc>
                <a:spcPct val="114000"/>
              </a:lnSpc>
              <a:spcAft>
                <a:spcPts val="1200"/>
              </a:spcAft>
            </a:pPr>
            <a:r>
              <a:rPr lang="en-NL" sz="1400" dirty="0">
                <a:latin typeface="Arial Nova Cond Light" panose="020B0306020202020204" pitchFamily="34" charset="0"/>
              </a:rPr>
              <a:t>GENRE</a:t>
            </a:r>
          </a:p>
        </p:txBody>
      </p:sp>
      <p:sp>
        <p:nvSpPr>
          <p:cNvPr id="15" name="TextBox 14">
            <a:extLst>
              <a:ext uri="{FF2B5EF4-FFF2-40B4-BE49-F238E27FC236}">
                <a16:creationId xmlns:a16="http://schemas.microsoft.com/office/drawing/2014/main" id="{68895BCD-1A8D-934B-96FB-B5DD7231E098}"/>
              </a:ext>
            </a:extLst>
          </p:cNvPr>
          <p:cNvSpPr txBox="1"/>
          <p:nvPr/>
        </p:nvSpPr>
        <p:spPr>
          <a:xfrm>
            <a:off x="1607943" y="5179016"/>
            <a:ext cx="5130834" cy="808235"/>
          </a:xfrm>
          <a:prstGeom prst="rect">
            <a:avLst/>
          </a:prstGeom>
          <a:noFill/>
        </p:spPr>
        <p:txBody>
          <a:bodyPr wrap="square" rtlCol="0">
            <a:spAutoFit/>
          </a:bodyPr>
          <a:lstStyle/>
          <a:p>
            <a:pPr algn="l">
              <a:lnSpc>
                <a:spcPct val="114000"/>
              </a:lnSpc>
              <a:spcAft>
                <a:spcPts val="1200"/>
              </a:spcAft>
            </a:pPr>
            <a:r>
              <a:rPr lang="en-NL" sz="1400" dirty="0">
                <a:latin typeface="Arial Nova Cond Light" panose="020B0306020202020204" pitchFamily="34" charset="0"/>
              </a:rPr>
              <a:t>We can dive into other audio features which might appeal more to women: </a:t>
            </a:r>
            <a:r>
              <a:rPr lang="en-GB" sz="1400" dirty="0">
                <a:latin typeface="Arial Nova Cond Light" panose="020B0306020202020204" pitchFamily="34" charset="0"/>
              </a:rPr>
              <a:t>T</a:t>
            </a:r>
            <a:r>
              <a:rPr lang="en-NL" sz="1400" dirty="0">
                <a:latin typeface="Arial Nova Cond Light" panose="020B0306020202020204" pitchFamily="34" charset="0"/>
              </a:rPr>
              <a:t>empo, energy, mood; and again put all of these together using ML techniques to identify suitable musician influencers. </a:t>
            </a:r>
          </a:p>
        </p:txBody>
      </p:sp>
      <p:sp>
        <p:nvSpPr>
          <p:cNvPr id="7" name="TextBox 6">
            <a:extLst>
              <a:ext uri="{FF2B5EF4-FFF2-40B4-BE49-F238E27FC236}">
                <a16:creationId xmlns:a16="http://schemas.microsoft.com/office/drawing/2014/main" id="{F3E6B37F-6E01-7647-9E99-0F9B045B0E49}"/>
              </a:ext>
            </a:extLst>
          </p:cNvPr>
          <p:cNvSpPr txBox="1"/>
          <p:nvPr/>
        </p:nvSpPr>
        <p:spPr>
          <a:xfrm>
            <a:off x="-626165" y="3786809"/>
            <a:ext cx="184731" cy="317074"/>
          </a:xfrm>
          <a:prstGeom prst="rect">
            <a:avLst/>
          </a:prstGeom>
          <a:noFill/>
        </p:spPr>
        <p:txBody>
          <a:bodyPr wrap="none" rtlCol="0">
            <a:spAutoFit/>
          </a:bodyPr>
          <a:lstStyle/>
          <a:p>
            <a:pPr algn="l">
              <a:lnSpc>
                <a:spcPct val="114000"/>
              </a:lnSpc>
              <a:spcAft>
                <a:spcPts val="1200"/>
              </a:spcAft>
            </a:pPr>
            <a:endParaRPr lang="en-NL" sz="1400" dirty="0">
              <a:latin typeface="Arial Nova Cond Light" panose="020B0306020202020204" pitchFamily="34" charset="0"/>
            </a:endParaRPr>
          </a:p>
        </p:txBody>
      </p:sp>
      <p:sp>
        <p:nvSpPr>
          <p:cNvPr id="8" name="TextBox 7">
            <a:extLst>
              <a:ext uri="{FF2B5EF4-FFF2-40B4-BE49-F238E27FC236}">
                <a16:creationId xmlns:a16="http://schemas.microsoft.com/office/drawing/2014/main" id="{77B6D0DF-5DD6-C444-BA73-CEFEBD0D90BC}"/>
              </a:ext>
            </a:extLst>
          </p:cNvPr>
          <p:cNvSpPr txBox="1"/>
          <p:nvPr/>
        </p:nvSpPr>
        <p:spPr>
          <a:xfrm>
            <a:off x="-745435" y="2981739"/>
            <a:ext cx="184731" cy="317074"/>
          </a:xfrm>
          <a:prstGeom prst="rect">
            <a:avLst/>
          </a:prstGeom>
          <a:noFill/>
        </p:spPr>
        <p:txBody>
          <a:bodyPr wrap="none" rtlCol="0">
            <a:spAutoFit/>
          </a:bodyPr>
          <a:lstStyle/>
          <a:p>
            <a:pPr algn="l">
              <a:lnSpc>
                <a:spcPct val="114000"/>
              </a:lnSpc>
              <a:spcAft>
                <a:spcPts val="1200"/>
              </a:spcAft>
            </a:pPr>
            <a:endParaRPr lang="en-NL" sz="1400" dirty="0">
              <a:latin typeface="Arial Nova Cond Light" panose="020B0306020202020204" pitchFamily="34" charset="0"/>
            </a:endParaRPr>
          </a:p>
        </p:txBody>
      </p:sp>
      <p:sp>
        <p:nvSpPr>
          <p:cNvPr id="14" name="TextBox 13">
            <a:extLst>
              <a:ext uri="{FF2B5EF4-FFF2-40B4-BE49-F238E27FC236}">
                <a16:creationId xmlns:a16="http://schemas.microsoft.com/office/drawing/2014/main" id="{7142E810-978C-9944-8375-1DF91BC3E28B}"/>
              </a:ext>
            </a:extLst>
          </p:cNvPr>
          <p:cNvSpPr txBox="1"/>
          <p:nvPr/>
        </p:nvSpPr>
        <p:spPr>
          <a:xfrm>
            <a:off x="-49107" y="-37266"/>
            <a:ext cx="1328468" cy="317074"/>
          </a:xfrm>
          <a:prstGeom prst="rect">
            <a:avLst/>
          </a:prstGeom>
          <a:noFill/>
        </p:spPr>
        <p:txBody>
          <a:bodyPr wrap="square" rtlCol="0">
            <a:spAutoFit/>
          </a:bodyPr>
          <a:lstStyle/>
          <a:p>
            <a:pPr algn="l">
              <a:lnSpc>
                <a:spcPct val="114000"/>
              </a:lnSpc>
              <a:spcAft>
                <a:spcPts val="1200"/>
              </a:spcAft>
            </a:pPr>
            <a:r>
              <a:rPr lang="en-US" sz="1400" i="1" dirty="0">
                <a:latin typeface="Arial Nova Cond Light" panose="020B0306020202020204" pitchFamily="34" charset="0"/>
              </a:rPr>
              <a:t>AMBASSADORS</a:t>
            </a:r>
          </a:p>
        </p:txBody>
      </p:sp>
    </p:spTree>
    <p:extLst>
      <p:ext uri="{BB962C8B-B14F-4D97-AF65-F5344CB8AC3E}">
        <p14:creationId xmlns:p14="http://schemas.microsoft.com/office/powerpoint/2010/main" val="26258953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466B2D6-E06D-C44F-97BD-83CA259C0708}"/>
              </a:ext>
            </a:extLst>
          </p:cNvPr>
          <p:cNvSpPr>
            <a:spLocks noGrp="1"/>
          </p:cNvSpPr>
          <p:nvPr>
            <p:ph type="body" sz="quarter" idx="11"/>
          </p:nvPr>
        </p:nvSpPr>
        <p:spPr/>
        <p:txBody>
          <a:bodyPr>
            <a:normAutofit fontScale="70000" lnSpcReduction="20000"/>
          </a:bodyPr>
          <a:lstStyle/>
          <a:p>
            <a:r>
              <a:rPr lang="en-NL" dirty="0"/>
              <a:t>UP AND COMING MUSICIANS</a:t>
            </a:r>
          </a:p>
        </p:txBody>
      </p:sp>
      <p:sp>
        <p:nvSpPr>
          <p:cNvPr id="5" name="TextBox 4">
            <a:extLst>
              <a:ext uri="{FF2B5EF4-FFF2-40B4-BE49-F238E27FC236}">
                <a16:creationId xmlns:a16="http://schemas.microsoft.com/office/drawing/2014/main" id="{AD43A1E1-7EE1-2346-882B-D358946FE5B9}"/>
              </a:ext>
            </a:extLst>
          </p:cNvPr>
          <p:cNvSpPr txBox="1"/>
          <p:nvPr/>
        </p:nvSpPr>
        <p:spPr>
          <a:xfrm>
            <a:off x="534455" y="3111926"/>
            <a:ext cx="4305730" cy="317074"/>
          </a:xfrm>
          <a:prstGeom prst="rect">
            <a:avLst/>
          </a:prstGeom>
          <a:noFill/>
        </p:spPr>
        <p:txBody>
          <a:bodyPr wrap="none" rtlCol="0">
            <a:spAutoFit/>
          </a:bodyPr>
          <a:lstStyle/>
          <a:p>
            <a:pPr algn="l">
              <a:lnSpc>
                <a:spcPct val="114000"/>
              </a:lnSpc>
              <a:spcAft>
                <a:spcPts val="1200"/>
              </a:spcAft>
            </a:pPr>
            <a:r>
              <a:rPr lang="en-NL" sz="1400" dirty="0">
                <a:latin typeface="Arial Nova Cond Light" panose="020B0306020202020204" pitchFamily="34" charset="0"/>
              </a:rPr>
              <a:t>Use data like we see here to identify the next Billie Eilish or Drake</a:t>
            </a:r>
          </a:p>
        </p:txBody>
      </p:sp>
      <p:sp>
        <p:nvSpPr>
          <p:cNvPr id="6" name="TextBox 5">
            <a:extLst>
              <a:ext uri="{FF2B5EF4-FFF2-40B4-BE49-F238E27FC236}">
                <a16:creationId xmlns:a16="http://schemas.microsoft.com/office/drawing/2014/main" id="{42C7DDF2-92F1-FD4C-84E1-41F0F59A9DF1}"/>
              </a:ext>
            </a:extLst>
          </p:cNvPr>
          <p:cNvSpPr txBox="1"/>
          <p:nvPr/>
        </p:nvSpPr>
        <p:spPr>
          <a:xfrm>
            <a:off x="538480" y="3602222"/>
            <a:ext cx="4114800" cy="562655"/>
          </a:xfrm>
          <a:prstGeom prst="rect">
            <a:avLst/>
          </a:prstGeom>
          <a:noFill/>
        </p:spPr>
        <p:txBody>
          <a:bodyPr wrap="square" rtlCol="0">
            <a:spAutoFit/>
          </a:bodyPr>
          <a:lstStyle/>
          <a:p>
            <a:pPr algn="l">
              <a:lnSpc>
                <a:spcPct val="114000"/>
              </a:lnSpc>
              <a:spcAft>
                <a:spcPts val="1200"/>
              </a:spcAft>
            </a:pPr>
            <a:r>
              <a:rPr lang="en-NL" sz="1400" dirty="0">
                <a:latin typeface="Arial Nova Cond Light" panose="020B0306020202020204" pitchFamily="34" charset="0"/>
              </a:rPr>
              <a:t>We can track highest weekly gains on spotify, twitter, and other streaming services</a:t>
            </a:r>
          </a:p>
        </p:txBody>
      </p:sp>
      <p:sp>
        <p:nvSpPr>
          <p:cNvPr id="8" name="TextBox 7">
            <a:extLst>
              <a:ext uri="{FF2B5EF4-FFF2-40B4-BE49-F238E27FC236}">
                <a16:creationId xmlns:a16="http://schemas.microsoft.com/office/drawing/2014/main" id="{C358ECF3-FF8D-D542-A326-F431C7F69CA6}"/>
              </a:ext>
            </a:extLst>
          </p:cNvPr>
          <p:cNvSpPr txBox="1"/>
          <p:nvPr/>
        </p:nvSpPr>
        <p:spPr>
          <a:xfrm>
            <a:off x="534455" y="4338099"/>
            <a:ext cx="3860800" cy="1053815"/>
          </a:xfrm>
          <a:prstGeom prst="rect">
            <a:avLst/>
          </a:prstGeom>
          <a:noFill/>
        </p:spPr>
        <p:txBody>
          <a:bodyPr wrap="square" rtlCol="0">
            <a:spAutoFit/>
          </a:bodyPr>
          <a:lstStyle/>
          <a:p>
            <a:pPr algn="l">
              <a:lnSpc>
                <a:spcPct val="114000"/>
              </a:lnSpc>
              <a:spcAft>
                <a:spcPts val="1200"/>
              </a:spcAft>
            </a:pPr>
            <a:r>
              <a:rPr lang="en-NL" sz="1400" dirty="0">
                <a:latin typeface="Arial Nova Cond Light" panose="020B0306020202020204" pitchFamily="34" charset="0"/>
              </a:rPr>
              <a:t>Using machine learning, we can combine those statistics with other factors like genre, tempo, text analysis and other factors to identify which of these future stars is the best fit for Nike. </a:t>
            </a:r>
          </a:p>
        </p:txBody>
      </p:sp>
      <p:pic>
        <p:nvPicPr>
          <p:cNvPr id="10" name="Picture 9">
            <a:extLst>
              <a:ext uri="{FF2B5EF4-FFF2-40B4-BE49-F238E27FC236}">
                <a16:creationId xmlns:a16="http://schemas.microsoft.com/office/drawing/2014/main" id="{3A7841C6-1D64-7C42-A011-82D173D14052}"/>
              </a:ext>
            </a:extLst>
          </p:cNvPr>
          <p:cNvPicPr>
            <a:picLocks noChangeAspect="1"/>
          </p:cNvPicPr>
          <p:nvPr/>
        </p:nvPicPr>
        <p:blipFill>
          <a:blip r:embed="rId2"/>
          <a:stretch>
            <a:fillRect/>
          </a:stretch>
        </p:blipFill>
        <p:spPr>
          <a:xfrm>
            <a:off x="5041900" y="1244914"/>
            <a:ext cx="7150100" cy="4584700"/>
          </a:xfrm>
          <a:prstGeom prst="rect">
            <a:avLst/>
          </a:prstGeom>
        </p:spPr>
      </p:pic>
      <p:sp>
        <p:nvSpPr>
          <p:cNvPr id="11" name="TextBox 10">
            <a:extLst>
              <a:ext uri="{FF2B5EF4-FFF2-40B4-BE49-F238E27FC236}">
                <a16:creationId xmlns:a16="http://schemas.microsoft.com/office/drawing/2014/main" id="{98E29A4C-B039-A041-B89F-4BFFEDB9B185}"/>
              </a:ext>
            </a:extLst>
          </p:cNvPr>
          <p:cNvSpPr txBox="1"/>
          <p:nvPr/>
        </p:nvSpPr>
        <p:spPr>
          <a:xfrm>
            <a:off x="9164320" y="5847708"/>
            <a:ext cx="2954655" cy="252826"/>
          </a:xfrm>
          <a:prstGeom prst="rect">
            <a:avLst/>
          </a:prstGeom>
          <a:noFill/>
        </p:spPr>
        <p:txBody>
          <a:bodyPr wrap="none" rtlCol="0">
            <a:spAutoFit/>
          </a:bodyPr>
          <a:lstStyle/>
          <a:p>
            <a:pPr>
              <a:lnSpc>
                <a:spcPct val="114000"/>
              </a:lnSpc>
              <a:spcAft>
                <a:spcPts val="1200"/>
              </a:spcAft>
            </a:pPr>
            <a:r>
              <a:rPr lang="en-GB" sz="1000" dirty="0">
                <a:latin typeface="Arial Nova Cond Light" panose="020B0306020202020204" pitchFamily="34" charset="0"/>
                <a:hlinkClick r:id="rId3"/>
              </a:rPr>
              <a:t>https://</a:t>
            </a:r>
            <a:r>
              <a:rPr lang="en-GB" sz="1000" dirty="0" err="1">
                <a:latin typeface="Arial Nova Cond Light" panose="020B0306020202020204" pitchFamily="34" charset="0"/>
                <a:hlinkClick r:id="rId3"/>
              </a:rPr>
              <a:t>chartmasters.org</a:t>
            </a:r>
            <a:r>
              <a:rPr lang="en-GB" sz="1000" dirty="0">
                <a:latin typeface="Arial Nova Cond Light" panose="020B0306020202020204" pitchFamily="34" charset="0"/>
                <a:hlinkClick r:id="rId3"/>
              </a:rPr>
              <a:t>/</a:t>
            </a:r>
            <a:r>
              <a:rPr lang="en-GB" sz="1000" dirty="0" err="1">
                <a:latin typeface="Arial Nova Cond Light" panose="020B0306020202020204" pitchFamily="34" charset="0"/>
                <a:hlinkClick r:id="rId3"/>
              </a:rPr>
              <a:t>spotify</a:t>
            </a:r>
            <a:r>
              <a:rPr lang="en-GB" sz="1000" dirty="0">
                <a:latin typeface="Arial Nova Cond Light" panose="020B0306020202020204" pitchFamily="34" charset="0"/>
                <a:hlinkClick r:id="rId3"/>
              </a:rPr>
              <a:t>-highest-gainers-in-followers/</a:t>
            </a:r>
            <a:endParaRPr lang="en-NL" sz="1000" dirty="0">
              <a:latin typeface="Arial Nova Cond Light" panose="020B0306020202020204" pitchFamily="34" charset="0"/>
            </a:endParaRPr>
          </a:p>
        </p:txBody>
      </p:sp>
      <p:sp>
        <p:nvSpPr>
          <p:cNvPr id="12" name="TextBox 11">
            <a:extLst>
              <a:ext uri="{FF2B5EF4-FFF2-40B4-BE49-F238E27FC236}">
                <a16:creationId xmlns:a16="http://schemas.microsoft.com/office/drawing/2014/main" id="{98FC2621-5664-4C4A-A8D3-B2B956959C60}"/>
              </a:ext>
            </a:extLst>
          </p:cNvPr>
          <p:cNvSpPr txBox="1"/>
          <p:nvPr/>
        </p:nvSpPr>
        <p:spPr>
          <a:xfrm>
            <a:off x="721360" y="1273320"/>
            <a:ext cx="3931920" cy="1151149"/>
          </a:xfrm>
          <a:prstGeom prst="rect">
            <a:avLst/>
          </a:prstGeom>
          <a:noFill/>
        </p:spPr>
        <p:txBody>
          <a:bodyPr wrap="square" rtlCol="0">
            <a:spAutoFit/>
          </a:bodyPr>
          <a:lstStyle/>
          <a:p>
            <a:pPr algn="l">
              <a:lnSpc>
                <a:spcPct val="114000"/>
              </a:lnSpc>
              <a:spcAft>
                <a:spcPts val="1200"/>
              </a:spcAft>
            </a:pPr>
            <a:r>
              <a:rPr lang="en-NL" sz="1600" b="1" dirty="0">
                <a:latin typeface="Arial Nova Cond" panose="020B0506020202020204" pitchFamily="34" charset="0"/>
              </a:rPr>
              <a:t>Opportunity</a:t>
            </a:r>
            <a:r>
              <a:rPr lang="en-NL" sz="1600" b="1" dirty="0">
                <a:latin typeface="Arial Nova Cond Light" panose="020B0306020202020204" pitchFamily="34" charset="0"/>
              </a:rPr>
              <a:t>:  </a:t>
            </a:r>
          </a:p>
          <a:p>
            <a:pPr marL="285750" indent="-285750" algn="l">
              <a:lnSpc>
                <a:spcPct val="114000"/>
              </a:lnSpc>
              <a:spcAft>
                <a:spcPts val="1200"/>
              </a:spcAft>
              <a:buFontTx/>
              <a:buChar char="-"/>
            </a:pPr>
            <a:r>
              <a:rPr lang="en-NL" sz="1400" dirty="0">
                <a:latin typeface="Arial Nova Cond Light" panose="020B0306020202020204" pitchFamily="34" charset="0"/>
              </a:rPr>
              <a:t>partner with future stars before our competitors do</a:t>
            </a:r>
          </a:p>
          <a:p>
            <a:pPr marL="285750" indent="-285750" algn="l">
              <a:lnSpc>
                <a:spcPct val="114000"/>
              </a:lnSpc>
              <a:spcAft>
                <a:spcPts val="1200"/>
              </a:spcAft>
              <a:buFontTx/>
              <a:buChar char="-"/>
            </a:pPr>
            <a:r>
              <a:rPr lang="en-GB" sz="1400" dirty="0">
                <a:latin typeface="Arial Nova Cond Light" panose="020B0306020202020204" pitchFamily="34" charset="0"/>
              </a:rPr>
              <a:t>Associate Nike always with the latest music</a:t>
            </a:r>
            <a:endParaRPr lang="en-NL" sz="1400" dirty="0">
              <a:latin typeface="Arial Nova Cond Light" panose="020B0306020202020204" pitchFamily="34" charset="0"/>
            </a:endParaRPr>
          </a:p>
        </p:txBody>
      </p:sp>
      <p:sp>
        <p:nvSpPr>
          <p:cNvPr id="9" name="TextBox 8">
            <a:extLst>
              <a:ext uri="{FF2B5EF4-FFF2-40B4-BE49-F238E27FC236}">
                <a16:creationId xmlns:a16="http://schemas.microsoft.com/office/drawing/2014/main" id="{3075C015-21A5-CD45-9DC4-09CCED68E0BD}"/>
              </a:ext>
            </a:extLst>
          </p:cNvPr>
          <p:cNvSpPr txBox="1"/>
          <p:nvPr/>
        </p:nvSpPr>
        <p:spPr>
          <a:xfrm>
            <a:off x="-49107" y="-37266"/>
            <a:ext cx="1328468" cy="317074"/>
          </a:xfrm>
          <a:prstGeom prst="rect">
            <a:avLst/>
          </a:prstGeom>
          <a:noFill/>
        </p:spPr>
        <p:txBody>
          <a:bodyPr wrap="square" rtlCol="0">
            <a:spAutoFit/>
          </a:bodyPr>
          <a:lstStyle/>
          <a:p>
            <a:pPr algn="l">
              <a:lnSpc>
                <a:spcPct val="114000"/>
              </a:lnSpc>
              <a:spcAft>
                <a:spcPts val="1200"/>
              </a:spcAft>
            </a:pPr>
            <a:r>
              <a:rPr lang="en-US" sz="1400" i="1" dirty="0">
                <a:latin typeface="Arial Nova Cond Light" panose="020B0306020202020204" pitchFamily="34" charset="0"/>
              </a:rPr>
              <a:t>AMBASSADORS</a:t>
            </a:r>
          </a:p>
        </p:txBody>
      </p:sp>
    </p:spTree>
    <p:extLst>
      <p:ext uri="{BB962C8B-B14F-4D97-AF65-F5344CB8AC3E}">
        <p14:creationId xmlns:p14="http://schemas.microsoft.com/office/powerpoint/2010/main" val="12196334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DC80D6-94B0-0742-B951-841A9276D61A}"/>
              </a:ext>
            </a:extLst>
          </p:cNvPr>
          <p:cNvSpPr>
            <a:spLocks noGrp="1"/>
          </p:cNvSpPr>
          <p:nvPr>
            <p:ph type="body" sz="quarter" idx="14"/>
          </p:nvPr>
        </p:nvSpPr>
        <p:spPr/>
        <p:txBody>
          <a:bodyPr>
            <a:normAutofit fontScale="92500" lnSpcReduction="20000"/>
          </a:bodyPr>
          <a:lstStyle/>
          <a:p>
            <a:r>
              <a:rPr lang="en-US" dirty="0"/>
              <a:t>AMBASSADORS</a:t>
            </a:r>
          </a:p>
        </p:txBody>
      </p:sp>
      <p:pic>
        <p:nvPicPr>
          <p:cNvPr id="31" name="Picture Placeholder 30">
            <a:extLst>
              <a:ext uri="{FF2B5EF4-FFF2-40B4-BE49-F238E27FC236}">
                <a16:creationId xmlns:a16="http://schemas.microsoft.com/office/drawing/2014/main" id="{C5736907-54A9-F04A-90E8-492F68889712}"/>
              </a:ext>
            </a:extLst>
          </p:cNvPr>
          <p:cNvPicPr>
            <a:picLocks noGrp="1" noChangeAspect="1"/>
          </p:cNvPicPr>
          <p:nvPr>
            <p:ph type="pic" sz="quarter" idx="10"/>
          </p:nvPr>
        </p:nvPicPr>
        <p:blipFill rotWithShape="1">
          <a:blip r:embed="rId2" cstate="screen">
            <a:extLst>
              <a:ext uri="{28A0092B-C50C-407E-A947-70E740481C1C}">
                <a14:useLocalDpi xmlns:a14="http://schemas.microsoft.com/office/drawing/2010/main"/>
              </a:ext>
            </a:extLst>
          </a:blip>
          <a:srcRect/>
          <a:stretch/>
        </p:blipFill>
        <p:spPr/>
      </p:pic>
      <p:sp>
        <p:nvSpPr>
          <p:cNvPr id="5" name="Text Placeholder 4">
            <a:extLst>
              <a:ext uri="{FF2B5EF4-FFF2-40B4-BE49-F238E27FC236}">
                <a16:creationId xmlns:a16="http://schemas.microsoft.com/office/drawing/2014/main" id="{C894813E-2CB8-BC46-A13B-9FD6EFA1AA0C}"/>
              </a:ext>
            </a:extLst>
          </p:cNvPr>
          <p:cNvSpPr>
            <a:spLocks noGrp="1"/>
          </p:cNvSpPr>
          <p:nvPr>
            <p:ph type="body" sz="quarter" idx="15"/>
          </p:nvPr>
        </p:nvSpPr>
        <p:spPr/>
        <p:txBody>
          <a:bodyPr/>
          <a:lstStyle/>
          <a:p>
            <a:pPr>
              <a:spcBef>
                <a:spcPts val="0"/>
              </a:spcBef>
              <a:spcAft>
                <a:spcPts val="0"/>
              </a:spcAft>
            </a:pPr>
            <a:r>
              <a:rPr lang="en-US" sz="1200" dirty="0"/>
              <a:t>AMBASSADOR MESSAGING - LYRICS ANALYSIS</a:t>
            </a:r>
          </a:p>
          <a:p>
            <a:pPr>
              <a:spcBef>
                <a:spcPts val="0"/>
              </a:spcBef>
              <a:spcAft>
                <a:spcPts val="0"/>
              </a:spcAft>
            </a:pPr>
            <a:endParaRPr lang="en-US" sz="1200" dirty="0"/>
          </a:p>
          <a:p>
            <a:pPr>
              <a:spcBef>
                <a:spcPts val="0"/>
              </a:spcBef>
              <a:spcAft>
                <a:spcPts val="0"/>
              </a:spcAft>
            </a:pPr>
            <a:r>
              <a:rPr lang="en-US" sz="1200" dirty="0"/>
              <a:t>AMBASSADOR MOOD - MUSIC PROPERTIES ANALYSIS</a:t>
            </a:r>
          </a:p>
          <a:p>
            <a:pPr>
              <a:spcBef>
                <a:spcPts val="0"/>
              </a:spcBef>
              <a:spcAft>
                <a:spcPts val="0"/>
              </a:spcAft>
            </a:pPr>
            <a:endParaRPr lang="en-US" sz="1200" dirty="0"/>
          </a:p>
          <a:p>
            <a:pPr>
              <a:spcBef>
                <a:spcPts val="0"/>
              </a:spcBef>
              <a:spcAft>
                <a:spcPts val="0"/>
              </a:spcAft>
            </a:pPr>
            <a:r>
              <a:rPr lang="en-US" sz="1200" dirty="0"/>
              <a:t>FACTORS FOR IDENTIFYING THE NEXT AMBASSADORS</a:t>
            </a:r>
          </a:p>
          <a:p>
            <a:pPr>
              <a:spcBef>
                <a:spcPts val="0"/>
              </a:spcBef>
              <a:spcAft>
                <a:spcPts val="0"/>
              </a:spcAft>
            </a:pPr>
            <a:endParaRPr lang="en-US" sz="1200" dirty="0"/>
          </a:p>
        </p:txBody>
      </p:sp>
      <p:pic>
        <p:nvPicPr>
          <p:cNvPr id="10" name="Graphic 9">
            <a:extLst>
              <a:ext uri="{FF2B5EF4-FFF2-40B4-BE49-F238E27FC236}">
                <a16:creationId xmlns:a16="http://schemas.microsoft.com/office/drawing/2014/main" id="{0B806DC9-C7A7-2544-86CA-7CC165775BC9}"/>
              </a:ext>
            </a:extLst>
          </p:cNvP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08489" y="6600176"/>
            <a:ext cx="355164" cy="170479"/>
          </a:xfrm>
          <a:prstGeom prst="rect">
            <a:avLst/>
          </a:prstGeom>
        </p:spPr>
      </p:pic>
    </p:spTree>
    <p:extLst>
      <p:ext uri="{BB962C8B-B14F-4D97-AF65-F5344CB8AC3E}">
        <p14:creationId xmlns:p14="http://schemas.microsoft.com/office/powerpoint/2010/main" val="27809550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9EC37FAC-4F85-914D-ADEC-E99C4141B1F8}"/>
              </a:ext>
            </a:extLst>
          </p:cNvPr>
          <p:cNvSpPr>
            <a:spLocks noGrp="1"/>
          </p:cNvSpPr>
          <p:nvPr>
            <p:ph type="body" sz="quarter" idx="11"/>
          </p:nvPr>
        </p:nvSpPr>
        <p:spPr/>
        <p:txBody>
          <a:bodyPr>
            <a:normAutofit fontScale="70000" lnSpcReduction="20000"/>
          </a:bodyPr>
          <a:lstStyle/>
          <a:p>
            <a:r>
              <a:rPr lang="en-NL" dirty="0"/>
              <a:t>FOLLOWING AND POPULARITY</a:t>
            </a:r>
          </a:p>
        </p:txBody>
      </p:sp>
      <p:sp>
        <p:nvSpPr>
          <p:cNvPr id="16" name="TextBox 15">
            <a:extLst>
              <a:ext uri="{FF2B5EF4-FFF2-40B4-BE49-F238E27FC236}">
                <a16:creationId xmlns:a16="http://schemas.microsoft.com/office/drawing/2014/main" id="{39872B96-0C41-CB49-B9CC-088DE434F98E}"/>
              </a:ext>
            </a:extLst>
          </p:cNvPr>
          <p:cNvSpPr txBox="1"/>
          <p:nvPr/>
        </p:nvSpPr>
        <p:spPr>
          <a:xfrm>
            <a:off x="1211107" y="1190057"/>
            <a:ext cx="1861343" cy="317074"/>
          </a:xfrm>
          <a:prstGeom prst="rect">
            <a:avLst/>
          </a:prstGeom>
          <a:noFill/>
        </p:spPr>
        <p:txBody>
          <a:bodyPr wrap="none" rtlCol="0">
            <a:spAutoFit/>
          </a:bodyPr>
          <a:lstStyle/>
          <a:p>
            <a:pPr algn="l">
              <a:lnSpc>
                <a:spcPct val="114000"/>
              </a:lnSpc>
              <a:spcAft>
                <a:spcPts val="1200"/>
              </a:spcAft>
            </a:pPr>
            <a:r>
              <a:rPr lang="en-NL" sz="1400" dirty="0">
                <a:latin typeface="Arial Nova Cond Light" panose="020B0306020202020204" pitchFamily="34" charset="0"/>
              </a:rPr>
              <a:t>Artist popularity on Spotify</a:t>
            </a:r>
          </a:p>
        </p:txBody>
      </p:sp>
      <p:sp>
        <p:nvSpPr>
          <p:cNvPr id="24" name="TextBox 23">
            <a:extLst>
              <a:ext uri="{FF2B5EF4-FFF2-40B4-BE49-F238E27FC236}">
                <a16:creationId xmlns:a16="http://schemas.microsoft.com/office/drawing/2014/main" id="{401C5E30-F899-2944-A0E0-E02E77D91190}"/>
              </a:ext>
            </a:extLst>
          </p:cNvPr>
          <p:cNvSpPr txBox="1"/>
          <p:nvPr/>
        </p:nvSpPr>
        <p:spPr>
          <a:xfrm>
            <a:off x="5193990" y="1190057"/>
            <a:ext cx="1804020" cy="317074"/>
          </a:xfrm>
          <a:prstGeom prst="rect">
            <a:avLst/>
          </a:prstGeom>
          <a:noFill/>
        </p:spPr>
        <p:txBody>
          <a:bodyPr wrap="none" rtlCol="0">
            <a:spAutoFit/>
          </a:bodyPr>
          <a:lstStyle/>
          <a:p>
            <a:pPr algn="l">
              <a:lnSpc>
                <a:spcPct val="114000"/>
              </a:lnSpc>
              <a:spcAft>
                <a:spcPts val="1200"/>
              </a:spcAft>
            </a:pPr>
            <a:r>
              <a:rPr lang="en-NL" sz="1400" dirty="0">
                <a:latin typeface="Arial Nova Cond Light" panose="020B0306020202020204" pitchFamily="34" charset="0"/>
              </a:rPr>
              <a:t>Artist followers on Spotify</a:t>
            </a:r>
          </a:p>
        </p:txBody>
      </p:sp>
      <p:pic>
        <p:nvPicPr>
          <p:cNvPr id="7190" name="Picture 22">
            <a:extLst>
              <a:ext uri="{FF2B5EF4-FFF2-40B4-BE49-F238E27FC236}">
                <a16:creationId xmlns:a16="http://schemas.microsoft.com/office/drawing/2014/main" id="{2C7733C4-B853-4247-B558-3428D0FCEB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545" y="1507131"/>
            <a:ext cx="3745531" cy="3017499"/>
          </a:xfrm>
          <a:prstGeom prst="rect">
            <a:avLst/>
          </a:prstGeom>
          <a:noFill/>
          <a:extLst>
            <a:ext uri="{909E8E84-426E-40DD-AFC4-6F175D3DCCD1}">
              <a14:hiddenFill xmlns:a14="http://schemas.microsoft.com/office/drawing/2010/main">
                <a:solidFill>
                  <a:srgbClr val="FFFFFF"/>
                </a:solidFill>
              </a14:hiddenFill>
            </a:ext>
          </a:extLst>
        </p:spPr>
      </p:pic>
      <p:sp>
        <p:nvSpPr>
          <p:cNvPr id="31" name="TextBox 30">
            <a:extLst>
              <a:ext uri="{FF2B5EF4-FFF2-40B4-BE49-F238E27FC236}">
                <a16:creationId xmlns:a16="http://schemas.microsoft.com/office/drawing/2014/main" id="{7DCE16AF-0AE0-A04F-A0F9-098AC0E45C5E}"/>
              </a:ext>
            </a:extLst>
          </p:cNvPr>
          <p:cNvSpPr txBox="1"/>
          <p:nvPr/>
        </p:nvSpPr>
        <p:spPr>
          <a:xfrm>
            <a:off x="9213248" y="1190057"/>
            <a:ext cx="1772088" cy="317074"/>
          </a:xfrm>
          <a:prstGeom prst="rect">
            <a:avLst/>
          </a:prstGeom>
          <a:noFill/>
        </p:spPr>
        <p:txBody>
          <a:bodyPr wrap="none" rtlCol="0">
            <a:spAutoFit/>
          </a:bodyPr>
          <a:lstStyle/>
          <a:p>
            <a:pPr algn="l">
              <a:lnSpc>
                <a:spcPct val="114000"/>
              </a:lnSpc>
              <a:spcAft>
                <a:spcPts val="1200"/>
              </a:spcAft>
            </a:pPr>
            <a:r>
              <a:rPr lang="en-NL" sz="1400" dirty="0">
                <a:latin typeface="Arial Nova Cond Light" panose="020B0306020202020204" pitchFamily="34" charset="0"/>
              </a:rPr>
              <a:t>Artist followers on Twitter</a:t>
            </a:r>
          </a:p>
        </p:txBody>
      </p:sp>
      <p:sp>
        <p:nvSpPr>
          <p:cNvPr id="19" name="TextBox 18">
            <a:extLst>
              <a:ext uri="{FF2B5EF4-FFF2-40B4-BE49-F238E27FC236}">
                <a16:creationId xmlns:a16="http://schemas.microsoft.com/office/drawing/2014/main" id="{50AD0717-A709-874C-91C3-F92B7260177F}"/>
              </a:ext>
            </a:extLst>
          </p:cNvPr>
          <p:cNvSpPr txBox="1"/>
          <p:nvPr/>
        </p:nvSpPr>
        <p:spPr>
          <a:xfrm>
            <a:off x="465107" y="4524630"/>
            <a:ext cx="5352219" cy="2220223"/>
          </a:xfrm>
          <a:prstGeom prst="rect">
            <a:avLst/>
          </a:prstGeom>
          <a:noFill/>
        </p:spPr>
        <p:txBody>
          <a:bodyPr wrap="square" rtlCol="0">
            <a:spAutoFit/>
          </a:bodyPr>
          <a:lstStyle/>
          <a:p>
            <a:pPr algn="l">
              <a:lnSpc>
                <a:spcPct val="114000"/>
              </a:lnSpc>
              <a:spcAft>
                <a:spcPts val="1200"/>
              </a:spcAft>
            </a:pPr>
            <a:r>
              <a:rPr lang="en-NL" sz="1200" dirty="0">
                <a:latin typeface="Arial Nova Cond Light" panose="020B0306020202020204" pitchFamily="34" charset="0"/>
              </a:rPr>
              <a:t>Insights: </a:t>
            </a:r>
          </a:p>
          <a:p>
            <a:pPr marL="285750" indent="-285750" algn="l">
              <a:lnSpc>
                <a:spcPct val="114000"/>
              </a:lnSpc>
              <a:spcAft>
                <a:spcPts val="1200"/>
              </a:spcAft>
              <a:buFontTx/>
              <a:buChar char="-"/>
            </a:pPr>
            <a:r>
              <a:rPr lang="en-NL" sz="1200" dirty="0">
                <a:latin typeface="Arial Nova Cond Light" panose="020B0306020202020204" pitchFamily="34" charset="0"/>
              </a:rPr>
              <a:t>Artist popularity at any moment in time on spotify is not always aligned with the number of followers.  This may indicate less commitment to this artist, and less marketing power. </a:t>
            </a:r>
          </a:p>
          <a:p>
            <a:pPr marL="285750" indent="-285750" algn="l">
              <a:lnSpc>
                <a:spcPct val="114000"/>
              </a:lnSpc>
              <a:spcAft>
                <a:spcPts val="1200"/>
              </a:spcAft>
              <a:buFontTx/>
              <a:buChar char="-"/>
            </a:pPr>
            <a:r>
              <a:rPr lang="en-NL" sz="1200" dirty="0">
                <a:latin typeface="Arial Nova Cond Light" panose="020B0306020202020204" pitchFamily="34" charset="0"/>
              </a:rPr>
              <a:t>Some artists have more followers on twitter, indicating a different type of fan potentially.  For example, Skepta and Rosalia have bigger following on Twitter than on Spotify.   And Billie Eilish and Drake have more followers on Spotify.    One possibility would be Billie’s fans being younger, or possibly more female.   We would have to dive deeper to be sure. </a:t>
            </a:r>
          </a:p>
          <a:p>
            <a:pPr marL="285750" indent="-285750" algn="l">
              <a:lnSpc>
                <a:spcPct val="114000"/>
              </a:lnSpc>
              <a:spcAft>
                <a:spcPts val="1200"/>
              </a:spcAft>
              <a:buFontTx/>
              <a:buChar char="-"/>
            </a:pPr>
            <a:endParaRPr lang="en-NL" sz="1200" dirty="0">
              <a:latin typeface="Arial Nova Cond Light" panose="020B0306020202020204" pitchFamily="34" charset="0"/>
            </a:endParaRPr>
          </a:p>
        </p:txBody>
      </p:sp>
      <p:pic>
        <p:nvPicPr>
          <p:cNvPr id="7192" name="Picture 24">
            <a:extLst>
              <a:ext uri="{FF2B5EF4-FFF2-40B4-BE49-F238E27FC236}">
                <a16:creationId xmlns:a16="http://schemas.microsoft.com/office/drawing/2014/main" id="{561CA131-271D-D84A-AC65-A537D0D04A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1164" y="1438186"/>
            <a:ext cx="3823970" cy="3119812"/>
          </a:xfrm>
          <a:prstGeom prst="rect">
            <a:avLst/>
          </a:prstGeom>
          <a:noFill/>
          <a:extLst>
            <a:ext uri="{909E8E84-426E-40DD-AFC4-6F175D3DCCD1}">
              <a14:hiddenFill xmlns:a14="http://schemas.microsoft.com/office/drawing/2010/main">
                <a:solidFill>
                  <a:srgbClr val="FFFFFF"/>
                </a:solidFill>
              </a14:hiddenFill>
            </a:ext>
          </a:extLst>
        </p:spPr>
      </p:pic>
      <p:pic>
        <p:nvPicPr>
          <p:cNvPr id="7194" name="Picture 26">
            <a:extLst>
              <a:ext uri="{FF2B5EF4-FFF2-40B4-BE49-F238E27FC236}">
                <a16:creationId xmlns:a16="http://schemas.microsoft.com/office/drawing/2014/main" id="{64177375-BB1B-2145-9E42-2B1737D6B7F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35669" y="1446895"/>
            <a:ext cx="3823970" cy="3119812"/>
          </a:xfrm>
          <a:prstGeom prst="rect">
            <a:avLst/>
          </a:prstGeom>
          <a:noFill/>
          <a:extLst>
            <a:ext uri="{909E8E84-426E-40DD-AFC4-6F175D3DCCD1}">
              <a14:hiddenFill xmlns:a14="http://schemas.microsoft.com/office/drawing/2010/main">
                <a:solidFill>
                  <a:srgbClr val="FFFFFF"/>
                </a:solidFill>
              </a14:hiddenFill>
            </a:ext>
          </a:extLst>
        </p:spPr>
      </p:pic>
      <p:sp>
        <p:nvSpPr>
          <p:cNvPr id="35" name="TextBox 34">
            <a:extLst>
              <a:ext uri="{FF2B5EF4-FFF2-40B4-BE49-F238E27FC236}">
                <a16:creationId xmlns:a16="http://schemas.microsoft.com/office/drawing/2014/main" id="{D93B7D77-B97A-C44A-9E66-A105A886CF82}"/>
              </a:ext>
            </a:extLst>
          </p:cNvPr>
          <p:cNvSpPr txBox="1"/>
          <p:nvPr/>
        </p:nvSpPr>
        <p:spPr>
          <a:xfrm>
            <a:off x="6238888" y="4524629"/>
            <a:ext cx="5352219" cy="2220223"/>
          </a:xfrm>
          <a:prstGeom prst="rect">
            <a:avLst/>
          </a:prstGeom>
          <a:noFill/>
        </p:spPr>
        <p:txBody>
          <a:bodyPr wrap="square" rtlCol="0">
            <a:spAutoFit/>
          </a:bodyPr>
          <a:lstStyle/>
          <a:p>
            <a:pPr algn="l">
              <a:lnSpc>
                <a:spcPct val="114000"/>
              </a:lnSpc>
              <a:spcAft>
                <a:spcPts val="1200"/>
              </a:spcAft>
            </a:pPr>
            <a:r>
              <a:rPr lang="en-NL" sz="1200" dirty="0">
                <a:latin typeface="Arial Nova Cond Light" panose="020B0306020202020204" pitchFamily="34" charset="0"/>
              </a:rPr>
              <a:t>Key Takeaways: </a:t>
            </a:r>
          </a:p>
          <a:p>
            <a:pPr marL="285750" indent="-285750" algn="l">
              <a:lnSpc>
                <a:spcPct val="114000"/>
              </a:lnSpc>
              <a:spcAft>
                <a:spcPts val="1200"/>
              </a:spcAft>
              <a:buFontTx/>
              <a:buChar char="-"/>
            </a:pPr>
            <a:r>
              <a:rPr lang="en-NL" sz="1200" dirty="0">
                <a:latin typeface="Arial Nova Cond Light" panose="020B0306020202020204" pitchFamily="34" charset="0"/>
              </a:rPr>
              <a:t>We should measure the ROI on those current artist whose popularity is high now, but following is relatively low.  Are they a good longer term investment?</a:t>
            </a:r>
          </a:p>
          <a:p>
            <a:pPr marL="285750" indent="-285750" algn="l">
              <a:lnSpc>
                <a:spcPct val="114000"/>
              </a:lnSpc>
              <a:spcAft>
                <a:spcPts val="1200"/>
              </a:spcAft>
              <a:buFontTx/>
              <a:buChar char="-"/>
            </a:pPr>
            <a:r>
              <a:rPr lang="en-NL" sz="1200" dirty="0">
                <a:latin typeface="Arial Nova Cond Light" panose="020B0306020202020204" pitchFamily="34" charset="0"/>
              </a:rPr>
              <a:t>We should dive deeper into the segments that we have:  there are clear differences in the twitter / spotify activity for these artists fans.   If we can get a closer look at the demographic, we can find out if we are targeting segment we intended with this artist</a:t>
            </a:r>
          </a:p>
          <a:p>
            <a:pPr marL="285750" indent="-285750" algn="l">
              <a:lnSpc>
                <a:spcPct val="114000"/>
              </a:lnSpc>
              <a:spcAft>
                <a:spcPts val="1200"/>
              </a:spcAft>
              <a:buFontTx/>
              <a:buChar char="-"/>
            </a:pPr>
            <a:r>
              <a:rPr lang="en-NL" sz="1200" dirty="0">
                <a:latin typeface="Arial Nova Cond Light" panose="020B0306020202020204" pitchFamily="34" charset="0"/>
              </a:rPr>
              <a:t>If we didn’t target a specific segment, then we can find out what segment they appeal to and if that is a segment we want to grow in or not. </a:t>
            </a:r>
          </a:p>
        </p:txBody>
      </p:sp>
      <p:sp>
        <p:nvSpPr>
          <p:cNvPr id="12" name="TextBox 11">
            <a:extLst>
              <a:ext uri="{FF2B5EF4-FFF2-40B4-BE49-F238E27FC236}">
                <a16:creationId xmlns:a16="http://schemas.microsoft.com/office/drawing/2014/main" id="{B82118B9-AD8A-D64E-8DE5-B0074725885F}"/>
              </a:ext>
            </a:extLst>
          </p:cNvPr>
          <p:cNvSpPr txBox="1"/>
          <p:nvPr/>
        </p:nvSpPr>
        <p:spPr>
          <a:xfrm>
            <a:off x="-49107" y="-37266"/>
            <a:ext cx="1328468" cy="317074"/>
          </a:xfrm>
          <a:prstGeom prst="rect">
            <a:avLst/>
          </a:prstGeom>
          <a:noFill/>
        </p:spPr>
        <p:txBody>
          <a:bodyPr wrap="square" rtlCol="0">
            <a:spAutoFit/>
          </a:bodyPr>
          <a:lstStyle/>
          <a:p>
            <a:pPr algn="l">
              <a:lnSpc>
                <a:spcPct val="114000"/>
              </a:lnSpc>
              <a:spcAft>
                <a:spcPts val="1200"/>
              </a:spcAft>
            </a:pPr>
            <a:r>
              <a:rPr lang="en-US" sz="1400" i="1" dirty="0">
                <a:latin typeface="Arial Nova Cond Light" panose="020B0306020202020204" pitchFamily="34" charset="0"/>
              </a:rPr>
              <a:t>AMBASSADORS</a:t>
            </a:r>
          </a:p>
        </p:txBody>
      </p:sp>
    </p:spTree>
    <p:extLst>
      <p:ext uri="{BB962C8B-B14F-4D97-AF65-F5344CB8AC3E}">
        <p14:creationId xmlns:p14="http://schemas.microsoft.com/office/powerpoint/2010/main" val="16846576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65ADB26-FD67-3543-8B90-9CC7130792D8}"/>
              </a:ext>
            </a:extLst>
          </p:cNvPr>
          <p:cNvSpPr>
            <a:spLocks noGrp="1"/>
          </p:cNvSpPr>
          <p:nvPr>
            <p:ph type="body" sz="quarter" idx="11"/>
          </p:nvPr>
        </p:nvSpPr>
        <p:spPr/>
        <p:txBody>
          <a:bodyPr>
            <a:normAutofit fontScale="70000" lnSpcReduction="20000"/>
          </a:bodyPr>
          <a:lstStyle/>
          <a:p>
            <a:r>
              <a:rPr lang="en-US" dirty="0"/>
              <a:t>TEXT ANALYSIS</a:t>
            </a:r>
          </a:p>
        </p:txBody>
      </p:sp>
      <p:sp>
        <p:nvSpPr>
          <p:cNvPr id="3" name="Text Placeholder 2">
            <a:extLst>
              <a:ext uri="{FF2B5EF4-FFF2-40B4-BE49-F238E27FC236}">
                <a16:creationId xmlns:a16="http://schemas.microsoft.com/office/drawing/2014/main" id="{D2D133E2-2EB5-BC4E-B91F-CE0CDE933EC8}"/>
              </a:ext>
            </a:extLst>
          </p:cNvPr>
          <p:cNvSpPr>
            <a:spLocks noGrp="1"/>
          </p:cNvSpPr>
          <p:nvPr>
            <p:ph type="body" sz="quarter" idx="20"/>
          </p:nvPr>
        </p:nvSpPr>
        <p:spPr/>
        <p:txBody>
          <a:bodyPr/>
          <a:lstStyle/>
          <a:p>
            <a:r>
              <a:rPr lang="en-US" dirty="0"/>
              <a:t>Billie </a:t>
            </a:r>
            <a:r>
              <a:rPr lang="en-US" dirty="0" err="1"/>
              <a:t>Eilish</a:t>
            </a:r>
            <a:endParaRPr lang="en-US" dirty="0"/>
          </a:p>
        </p:txBody>
      </p:sp>
      <p:sp>
        <p:nvSpPr>
          <p:cNvPr id="10" name="TextBox 9">
            <a:extLst>
              <a:ext uri="{FF2B5EF4-FFF2-40B4-BE49-F238E27FC236}">
                <a16:creationId xmlns:a16="http://schemas.microsoft.com/office/drawing/2014/main" id="{35C077F1-650E-C64E-BD96-B40A61F21ACA}"/>
              </a:ext>
            </a:extLst>
          </p:cNvPr>
          <p:cNvSpPr txBox="1"/>
          <p:nvPr/>
        </p:nvSpPr>
        <p:spPr>
          <a:xfrm>
            <a:off x="7942216" y="1651277"/>
            <a:ext cx="1911549" cy="317074"/>
          </a:xfrm>
          <a:prstGeom prst="rect">
            <a:avLst/>
          </a:prstGeom>
          <a:solidFill>
            <a:srgbClr val="00B0F0">
              <a:alpha val="21176"/>
            </a:srgbClr>
          </a:solidFill>
        </p:spPr>
        <p:txBody>
          <a:bodyPr wrap="square" rtlCol="0">
            <a:spAutoFit/>
          </a:bodyPr>
          <a:lstStyle/>
          <a:p>
            <a:pPr algn="l">
              <a:lnSpc>
                <a:spcPct val="114000"/>
              </a:lnSpc>
              <a:spcAft>
                <a:spcPts val="1200"/>
              </a:spcAft>
            </a:pPr>
            <a:r>
              <a:rPr lang="en-NL" sz="1400" dirty="0">
                <a:latin typeface="Arial Nova Cond Light" panose="020B0306020202020204" pitchFamily="34" charset="0"/>
              </a:rPr>
              <a:t>Topic interpretation</a:t>
            </a:r>
          </a:p>
        </p:txBody>
      </p:sp>
      <p:pic>
        <p:nvPicPr>
          <p:cNvPr id="2050" name="Picture 2">
            <a:extLst>
              <a:ext uri="{FF2B5EF4-FFF2-40B4-BE49-F238E27FC236}">
                <a16:creationId xmlns:a16="http://schemas.microsoft.com/office/drawing/2014/main" id="{B6982D10-471A-A644-856C-AB139325F1E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6072"/>
          <a:stretch/>
        </p:blipFill>
        <p:spPr bwMode="auto">
          <a:xfrm>
            <a:off x="422111" y="2463738"/>
            <a:ext cx="6012542" cy="229114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5279C24-874A-0543-8AC2-012C09BF6F46}"/>
              </a:ext>
            </a:extLst>
          </p:cNvPr>
          <p:cNvSpPr txBox="1"/>
          <p:nvPr/>
        </p:nvSpPr>
        <p:spPr>
          <a:xfrm>
            <a:off x="7942215" y="3535368"/>
            <a:ext cx="1911537" cy="317074"/>
          </a:xfrm>
          <a:prstGeom prst="rect">
            <a:avLst/>
          </a:prstGeom>
          <a:solidFill>
            <a:srgbClr val="00B0F0">
              <a:alpha val="21176"/>
            </a:srgbClr>
          </a:solidFill>
        </p:spPr>
        <p:txBody>
          <a:bodyPr wrap="square" rtlCol="0">
            <a:spAutoFit/>
          </a:bodyPr>
          <a:lstStyle>
            <a:defPPr>
              <a:defRPr lang="en-US"/>
            </a:defPPr>
            <a:lvl1pPr>
              <a:lnSpc>
                <a:spcPct val="114000"/>
              </a:lnSpc>
              <a:spcAft>
                <a:spcPts val="1200"/>
              </a:spcAft>
              <a:defRPr sz="1400">
                <a:latin typeface="Arial Nova Cond Light" panose="020B0306020202020204" pitchFamily="34" charset="0"/>
              </a:defRPr>
            </a:lvl1pPr>
          </a:lstStyle>
          <a:p>
            <a:r>
              <a:rPr lang="en-NL" dirty="0"/>
              <a:t>Sentiment**</a:t>
            </a:r>
          </a:p>
        </p:txBody>
      </p:sp>
      <p:sp>
        <p:nvSpPr>
          <p:cNvPr id="6" name="TextBox 5">
            <a:extLst>
              <a:ext uri="{FF2B5EF4-FFF2-40B4-BE49-F238E27FC236}">
                <a16:creationId xmlns:a16="http://schemas.microsoft.com/office/drawing/2014/main" id="{0FA89EA4-4D60-094A-985D-069B79F4DAE8}"/>
              </a:ext>
            </a:extLst>
          </p:cNvPr>
          <p:cNvSpPr txBox="1"/>
          <p:nvPr/>
        </p:nvSpPr>
        <p:spPr>
          <a:xfrm>
            <a:off x="7942217" y="2019601"/>
            <a:ext cx="1911549" cy="1116011"/>
          </a:xfrm>
          <a:prstGeom prst="rect">
            <a:avLst/>
          </a:prstGeom>
          <a:noFill/>
        </p:spPr>
        <p:txBody>
          <a:bodyPr wrap="none" rtlCol="0">
            <a:spAutoFit/>
          </a:bodyPr>
          <a:lstStyle/>
          <a:p>
            <a:pPr algn="l">
              <a:lnSpc>
                <a:spcPct val="114000"/>
              </a:lnSpc>
              <a:spcAft>
                <a:spcPts val="1200"/>
              </a:spcAft>
            </a:pPr>
            <a:r>
              <a:rPr lang="en-NL" sz="1400" dirty="0">
                <a:latin typeface="Arial Nova Cond Light" panose="020B0306020202020204" pitchFamily="34" charset="0"/>
              </a:rPr>
              <a:t>Feeling left alone, lost</a:t>
            </a:r>
          </a:p>
          <a:p>
            <a:pPr algn="l">
              <a:lnSpc>
                <a:spcPct val="114000"/>
              </a:lnSpc>
              <a:spcAft>
                <a:spcPts val="1200"/>
              </a:spcAft>
            </a:pPr>
            <a:r>
              <a:rPr lang="en-NL" sz="1400" dirty="0">
                <a:latin typeface="Arial Nova Cond Light" panose="020B0306020202020204" pitchFamily="34" charset="0"/>
              </a:rPr>
              <a:t>Strong, assertive, defensive</a:t>
            </a:r>
          </a:p>
          <a:p>
            <a:pPr algn="l">
              <a:lnSpc>
                <a:spcPct val="114000"/>
              </a:lnSpc>
              <a:spcAft>
                <a:spcPts val="1200"/>
              </a:spcAft>
            </a:pPr>
            <a:r>
              <a:rPr lang="en-NL" sz="1400" dirty="0">
                <a:latin typeface="Arial Nova Cond Light" panose="020B0306020202020204" pitchFamily="34" charset="0"/>
              </a:rPr>
              <a:t>Love, beauty</a:t>
            </a:r>
          </a:p>
        </p:txBody>
      </p:sp>
      <p:cxnSp>
        <p:nvCxnSpPr>
          <p:cNvPr id="11" name="Straight Connector 10">
            <a:extLst>
              <a:ext uri="{FF2B5EF4-FFF2-40B4-BE49-F238E27FC236}">
                <a16:creationId xmlns:a16="http://schemas.microsoft.com/office/drawing/2014/main" id="{BDBD7E04-F9BB-0A41-98D0-02261E7F117E}"/>
              </a:ext>
            </a:extLst>
          </p:cNvPr>
          <p:cNvCxnSpPr>
            <a:cxnSpLocks/>
          </p:cNvCxnSpPr>
          <p:nvPr/>
        </p:nvCxnSpPr>
        <p:spPr>
          <a:xfrm flipV="1">
            <a:off x="7255467" y="1367244"/>
            <a:ext cx="0" cy="527268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68694553-A344-174B-B994-37EF36DE4992}"/>
              </a:ext>
            </a:extLst>
          </p:cNvPr>
          <p:cNvSpPr txBox="1"/>
          <p:nvPr/>
        </p:nvSpPr>
        <p:spPr>
          <a:xfrm>
            <a:off x="7985760" y="3912520"/>
            <a:ext cx="1499706" cy="716543"/>
          </a:xfrm>
          <a:prstGeom prst="rect">
            <a:avLst/>
          </a:prstGeom>
          <a:noFill/>
        </p:spPr>
        <p:txBody>
          <a:bodyPr wrap="none" rtlCol="0">
            <a:spAutoFit/>
          </a:bodyPr>
          <a:lstStyle/>
          <a:p>
            <a:pPr algn="l">
              <a:lnSpc>
                <a:spcPct val="114000"/>
              </a:lnSpc>
              <a:spcAft>
                <a:spcPts val="1200"/>
              </a:spcAft>
            </a:pPr>
            <a:r>
              <a:rPr lang="en-GB" sz="1400" dirty="0">
                <a:latin typeface="Arial Nova Cond Light" panose="020B0306020202020204" pitchFamily="34" charset="0"/>
              </a:rPr>
              <a:t>A</a:t>
            </a:r>
            <a:r>
              <a:rPr lang="en-NL" sz="1400" dirty="0">
                <a:latin typeface="Arial Nova Cond Light" panose="020B0306020202020204" pitchFamily="34" charset="0"/>
              </a:rPr>
              <a:t>vg = 0.08</a:t>
            </a:r>
          </a:p>
          <a:p>
            <a:pPr>
              <a:lnSpc>
                <a:spcPct val="114000"/>
              </a:lnSpc>
              <a:spcAft>
                <a:spcPts val="1200"/>
              </a:spcAft>
            </a:pPr>
            <a:r>
              <a:rPr lang="en-GB" sz="1400" dirty="0">
                <a:latin typeface="Arial Nova Cond Light" panose="020B0306020202020204" pitchFamily="34" charset="0"/>
              </a:rPr>
              <a:t>M</a:t>
            </a:r>
            <a:r>
              <a:rPr lang="en-NL" sz="1400" dirty="0">
                <a:latin typeface="Arial Nova Cond Light" panose="020B0306020202020204" pitchFamily="34" charset="0"/>
              </a:rPr>
              <a:t>in: -0.8. | Max: 0.7</a:t>
            </a:r>
          </a:p>
        </p:txBody>
      </p:sp>
      <p:sp>
        <p:nvSpPr>
          <p:cNvPr id="14" name="TextBox 13">
            <a:extLst>
              <a:ext uri="{FF2B5EF4-FFF2-40B4-BE49-F238E27FC236}">
                <a16:creationId xmlns:a16="http://schemas.microsoft.com/office/drawing/2014/main" id="{1627EA0B-D9E3-1E4E-A1F7-09F89484BC1F}"/>
              </a:ext>
            </a:extLst>
          </p:cNvPr>
          <p:cNvSpPr txBox="1"/>
          <p:nvPr/>
        </p:nvSpPr>
        <p:spPr>
          <a:xfrm>
            <a:off x="7985760" y="5089671"/>
            <a:ext cx="1911547" cy="1515479"/>
          </a:xfrm>
          <a:prstGeom prst="rect">
            <a:avLst/>
          </a:prstGeom>
          <a:noFill/>
        </p:spPr>
        <p:txBody>
          <a:bodyPr wrap="square" rtlCol="0">
            <a:spAutoFit/>
          </a:bodyPr>
          <a:lstStyle/>
          <a:p>
            <a:pPr>
              <a:lnSpc>
                <a:spcPct val="114000"/>
              </a:lnSpc>
              <a:spcAft>
                <a:spcPts val="1200"/>
              </a:spcAft>
            </a:pPr>
            <a:r>
              <a:rPr lang="en-GB" sz="1400" dirty="0">
                <a:latin typeface="Arial Nova Cond Light" panose="020B0306020202020204" pitchFamily="34" charset="0"/>
              </a:rPr>
              <a:t>“Give me those ocean”</a:t>
            </a:r>
          </a:p>
          <a:p>
            <a:pPr>
              <a:lnSpc>
                <a:spcPct val="114000"/>
              </a:lnSpc>
              <a:spcAft>
                <a:spcPts val="1200"/>
              </a:spcAft>
            </a:pPr>
            <a:r>
              <a:rPr lang="en-GB" sz="1400" dirty="0">
                <a:latin typeface="Arial Nova Cond Light" panose="020B0306020202020204" pitchFamily="34" charset="0"/>
              </a:rPr>
              <a:t>“High falling into your”</a:t>
            </a:r>
          </a:p>
          <a:p>
            <a:pPr>
              <a:lnSpc>
                <a:spcPct val="114000"/>
              </a:lnSpc>
              <a:spcAft>
                <a:spcPts val="1200"/>
              </a:spcAft>
            </a:pPr>
            <a:r>
              <a:rPr lang="en-GB" sz="1400" dirty="0">
                <a:latin typeface="Arial Nova Cond Light" panose="020B0306020202020204" pitchFamily="34" charset="0"/>
              </a:rPr>
              <a:t>“Can not say no”</a:t>
            </a:r>
          </a:p>
          <a:p>
            <a:pPr>
              <a:lnSpc>
                <a:spcPct val="114000"/>
              </a:lnSpc>
              <a:spcAft>
                <a:spcPts val="1200"/>
              </a:spcAft>
            </a:pPr>
            <a:r>
              <a:rPr lang="en-GB" sz="1400" dirty="0">
                <a:latin typeface="Arial Nova Cond Light" panose="020B0306020202020204" pitchFamily="34" charset="0"/>
              </a:rPr>
              <a:t>“Watch your car burn”</a:t>
            </a:r>
          </a:p>
        </p:txBody>
      </p:sp>
      <p:sp>
        <p:nvSpPr>
          <p:cNvPr id="21" name="TextBox 20">
            <a:extLst>
              <a:ext uri="{FF2B5EF4-FFF2-40B4-BE49-F238E27FC236}">
                <a16:creationId xmlns:a16="http://schemas.microsoft.com/office/drawing/2014/main" id="{5E61054F-F8D6-754C-933F-8F23837C78E5}"/>
              </a:ext>
            </a:extLst>
          </p:cNvPr>
          <p:cNvSpPr txBox="1"/>
          <p:nvPr/>
        </p:nvSpPr>
        <p:spPr>
          <a:xfrm>
            <a:off x="7942215" y="4656046"/>
            <a:ext cx="1911549" cy="317074"/>
          </a:xfrm>
          <a:prstGeom prst="rect">
            <a:avLst/>
          </a:prstGeom>
          <a:solidFill>
            <a:srgbClr val="00B0F0">
              <a:alpha val="21176"/>
            </a:srgbClr>
          </a:solidFill>
        </p:spPr>
        <p:txBody>
          <a:bodyPr wrap="square" rtlCol="0">
            <a:spAutoFit/>
          </a:bodyPr>
          <a:lstStyle/>
          <a:p>
            <a:pPr algn="l">
              <a:lnSpc>
                <a:spcPct val="114000"/>
              </a:lnSpc>
              <a:spcAft>
                <a:spcPts val="1200"/>
              </a:spcAft>
            </a:pPr>
            <a:r>
              <a:rPr lang="en-NL" sz="1400" dirty="0">
                <a:latin typeface="Arial Nova Cond Light" panose="020B0306020202020204" pitchFamily="34" charset="0"/>
              </a:rPr>
              <a:t>Commonly used phrases</a:t>
            </a:r>
          </a:p>
        </p:txBody>
      </p:sp>
      <p:pic>
        <p:nvPicPr>
          <p:cNvPr id="12292" name="Picture 4" descr="Billie Eilish">
            <a:extLst>
              <a:ext uri="{FF2B5EF4-FFF2-40B4-BE49-F238E27FC236}">
                <a16:creationId xmlns:a16="http://schemas.microsoft.com/office/drawing/2014/main" id="{2852B5ED-9999-1349-891E-725C5BB800C3}"/>
              </a:ext>
            </a:extLst>
          </p:cNvPr>
          <p:cNvPicPr>
            <a:picLocks noChangeAspect="1" noChangeArrowheads="1"/>
          </p:cNvPicPr>
          <p:nvPr/>
        </p:nvPicPr>
        <p:blipFill>
          <a:blip r:embed="rId3">
            <a:alphaModFix amt="28000"/>
            <a:extLst>
              <a:ext uri="{28A0092B-C50C-407E-A947-70E740481C1C}">
                <a14:useLocalDpi xmlns:a14="http://schemas.microsoft.com/office/drawing/2010/main" val="0"/>
              </a:ext>
            </a:extLst>
          </a:blip>
          <a:srcRect/>
          <a:stretch>
            <a:fillRect/>
          </a:stretch>
        </p:blipFill>
        <p:spPr bwMode="auto">
          <a:xfrm>
            <a:off x="1123113" y="1429357"/>
            <a:ext cx="4846170" cy="4846170"/>
          </a:xfrm>
          <a:prstGeom prst="rect">
            <a:avLst/>
          </a:prstGeom>
          <a:noFill/>
          <a:extLst>
            <a:ext uri="{909E8E84-426E-40DD-AFC4-6F175D3DCCD1}">
              <a14:hiddenFill xmlns:a14="http://schemas.microsoft.com/office/drawing/2010/main">
                <a:solidFill>
                  <a:srgbClr val="FFFFFF"/>
                </a:solidFill>
              </a14:hiddenFill>
            </a:ext>
          </a:extLst>
        </p:spPr>
      </p:pic>
      <p:sp>
        <p:nvSpPr>
          <p:cNvPr id="24" name="TextBox 23">
            <a:extLst>
              <a:ext uri="{FF2B5EF4-FFF2-40B4-BE49-F238E27FC236}">
                <a16:creationId xmlns:a16="http://schemas.microsoft.com/office/drawing/2014/main" id="{A374D4EF-167D-7F41-80B7-9D089FCE423B}"/>
              </a:ext>
            </a:extLst>
          </p:cNvPr>
          <p:cNvSpPr txBox="1"/>
          <p:nvPr/>
        </p:nvSpPr>
        <p:spPr>
          <a:xfrm>
            <a:off x="855615" y="6510904"/>
            <a:ext cx="6094938" cy="582147"/>
          </a:xfrm>
          <a:prstGeom prst="rect">
            <a:avLst/>
          </a:prstGeom>
          <a:noFill/>
        </p:spPr>
        <p:txBody>
          <a:bodyPr wrap="none" rtlCol="0">
            <a:spAutoFit/>
          </a:bodyPr>
          <a:lstStyle/>
          <a:p>
            <a:pPr>
              <a:lnSpc>
                <a:spcPct val="114000"/>
              </a:lnSpc>
              <a:spcAft>
                <a:spcPts val="1200"/>
              </a:spcAft>
            </a:pPr>
            <a:r>
              <a:rPr lang="en-NL" sz="1000" i="1" dirty="0">
                <a:latin typeface="Arial Nova Cond Light" panose="020B0306020202020204" pitchFamily="34" charset="0"/>
              </a:rPr>
              <a:t>**Sentiment is a measure of whether the text </a:t>
            </a:r>
            <a:r>
              <a:rPr lang="en-GB" sz="1000" i="1" dirty="0">
                <a:latin typeface="Arial Nova Cond Light" panose="020B0306020202020204" pitchFamily="34" charset="0"/>
              </a:rPr>
              <a:t>expresses a positive, negative, or neutral sentiment.  </a:t>
            </a:r>
            <a:r>
              <a:rPr lang="en-NL" sz="1000" i="1" dirty="0">
                <a:latin typeface="Arial Nova Cond Light" panose="020B0306020202020204" pitchFamily="34" charset="0"/>
              </a:rPr>
              <a:t>+1 is positive and -1 is negative</a:t>
            </a:r>
          </a:p>
          <a:p>
            <a:pPr>
              <a:lnSpc>
                <a:spcPct val="114000"/>
              </a:lnSpc>
              <a:spcAft>
                <a:spcPts val="1200"/>
              </a:spcAft>
            </a:pPr>
            <a:endParaRPr lang="en-NL" sz="1000" i="1" dirty="0">
              <a:latin typeface="Arial Nova Cond Light" panose="020B0306020202020204" pitchFamily="34" charset="0"/>
            </a:endParaRPr>
          </a:p>
        </p:txBody>
      </p:sp>
      <p:sp>
        <p:nvSpPr>
          <p:cNvPr id="15" name="TextBox 14">
            <a:extLst>
              <a:ext uri="{FF2B5EF4-FFF2-40B4-BE49-F238E27FC236}">
                <a16:creationId xmlns:a16="http://schemas.microsoft.com/office/drawing/2014/main" id="{2CF595AE-5B61-7848-9D34-D94672595466}"/>
              </a:ext>
            </a:extLst>
          </p:cNvPr>
          <p:cNvSpPr txBox="1"/>
          <p:nvPr/>
        </p:nvSpPr>
        <p:spPr>
          <a:xfrm>
            <a:off x="-49107" y="-37266"/>
            <a:ext cx="1328468" cy="317074"/>
          </a:xfrm>
          <a:prstGeom prst="rect">
            <a:avLst/>
          </a:prstGeom>
          <a:noFill/>
        </p:spPr>
        <p:txBody>
          <a:bodyPr wrap="square" rtlCol="0">
            <a:spAutoFit/>
          </a:bodyPr>
          <a:lstStyle/>
          <a:p>
            <a:pPr algn="l">
              <a:lnSpc>
                <a:spcPct val="114000"/>
              </a:lnSpc>
              <a:spcAft>
                <a:spcPts val="1200"/>
              </a:spcAft>
            </a:pPr>
            <a:r>
              <a:rPr lang="en-US" sz="1400" i="1" dirty="0">
                <a:latin typeface="Arial Nova Cond Light" panose="020B0306020202020204" pitchFamily="34" charset="0"/>
              </a:rPr>
              <a:t>AMBASSADORS</a:t>
            </a:r>
          </a:p>
        </p:txBody>
      </p:sp>
    </p:spTree>
    <p:extLst>
      <p:ext uri="{BB962C8B-B14F-4D97-AF65-F5344CB8AC3E}">
        <p14:creationId xmlns:p14="http://schemas.microsoft.com/office/powerpoint/2010/main" val="40892412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65ADB26-FD67-3543-8B90-9CC7130792D8}"/>
              </a:ext>
            </a:extLst>
          </p:cNvPr>
          <p:cNvSpPr>
            <a:spLocks noGrp="1"/>
          </p:cNvSpPr>
          <p:nvPr>
            <p:ph type="body" sz="quarter" idx="11"/>
          </p:nvPr>
        </p:nvSpPr>
        <p:spPr/>
        <p:txBody>
          <a:bodyPr>
            <a:normAutofit fontScale="70000" lnSpcReduction="20000"/>
          </a:bodyPr>
          <a:lstStyle/>
          <a:p>
            <a:r>
              <a:rPr lang="en-US" dirty="0"/>
              <a:t>TEXT ANALYSIS</a:t>
            </a:r>
          </a:p>
        </p:txBody>
      </p:sp>
      <p:sp>
        <p:nvSpPr>
          <p:cNvPr id="3" name="Text Placeholder 2">
            <a:extLst>
              <a:ext uri="{FF2B5EF4-FFF2-40B4-BE49-F238E27FC236}">
                <a16:creationId xmlns:a16="http://schemas.microsoft.com/office/drawing/2014/main" id="{D2D133E2-2EB5-BC4E-B91F-CE0CDE933EC8}"/>
              </a:ext>
            </a:extLst>
          </p:cNvPr>
          <p:cNvSpPr>
            <a:spLocks noGrp="1"/>
          </p:cNvSpPr>
          <p:nvPr>
            <p:ph type="body" sz="quarter" idx="20"/>
          </p:nvPr>
        </p:nvSpPr>
        <p:spPr/>
        <p:txBody>
          <a:bodyPr/>
          <a:lstStyle/>
          <a:p>
            <a:r>
              <a:rPr lang="en-US" dirty="0" err="1"/>
              <a:t>Koffee</a:t>
            </a:r>
            <a:endParaRPr lang="en-US" dirty="0"/>
          </a:p>
        </p:txBody>
      </p:sp>
      <p:sp>
        <p:nvSpPr>
          <p:cNvPr id="10" name="TextBox 9">
            <a:extLst>
              <a:ext uri="{FF2B5EF4-FFF2-40B4-BE49-F238E27FC236}">
                <a16:creationId xmlns:a16="http://schemas.microsoft.com/office/drawing/2014/main" id="{35C077F1-650E-C64E-BD96-B40A61F21ACA}"/>
              </a:ext>
            </a:extLst>
          </p:cNvPr>
          <p:cNvSpPr txBox="1"/>
          <p:nvPr/>
        </p:nvSpPr>
        <p:spPr>
          <a:xfrm>
            <a:off x="7942216" y="1459682"/>
            <a:ext cx="1911549" cy="317074"/>
          </a:xfrm>
          <a:prstGeom prst="rect">
            <a:avLst/>
          </a:prstGeom>
          <a:solidFill>
            <a:srgbClr val="00B0F0">
              <a:alpha val="21176"/>
            </a:srgbClr>
          </a:solidFill>
        </p:spPr>
        <p:txBody>
          <a:bodyPr wrap="square" rtlCol="0">
            <a:spAutoFit/>
          </a:bodyPr>
          <a:lstStyle/>
          <a:p>
            <a:pPr algn="l">
              <a:lnSpc>
                <a:spcPct val="114000"/>
              </a:lnSpc>
              <a:spcAft>
                <a:spcPts val="1200"/>
              </a:spcAft>
            </a:pPr>
            <a:r>
              <a:rPr lang="en-NL" sz="1400" dirty="0">
                <a:latin typeface="Arial Nova Cond Light" panose="020B0306020202020204" pitchFamily="34" charset="0"/>
              </a:rPr>
              <a:t>Topic interpretation</a:t>
            </a:r>
          </a:p>
        </p:txBody>
      </p:sp>
      <p:sp>
        <p:nvSpPr>
          <p:cNvPr id="6" name="TextBox 5">
            <a:extLst>
              <a:ext uri="{FF2B5EF4-FFF2-40B4-BE49-F238E27FC236}">
                <a16:creationId xmlns:a16="http://schemas.microsoft.com/office/drawing/2014/main" id="{0FA89EA4-4D60-094A-985D-069B79F4DAE8}"/>
              </a:ext>
            </a:extLst>
          </p:cNvPr>
          <p:cNvSpPr txBox="1"/>
          <p:nvPr/>
        </p:nvSpPr>
        <p:spPr>
          <a:xfrm>
            <a:off x="7942217" y="1828006"/>
            <a:ext cx="2090572" cy="1116011"/>
          </a:xfrm>
          <a:prstGeom prst="rect">
            <a:avLst/>
          </a:prstGeom>
          <a:noFill/>
        </p:spPr>
        <p:txBody>
          <a:bodyPr wrap="none" rtlCol="0">
            <a:spAutoFit/>
          </a:bodyPr>
          <a:lstStyle/>
          <a:p>
            <a:pPr algn="l">
              <a:lnSpc>
                <a:spcPct val="114000"/>
              </a:lnSpc>
              <a:spcAft>
                <a:spcPts val="1200"/>
              </a:spcAft>
            </a:pPr>
            <a:r>
              <a:rPr lang="en-NL" sz="1400" dirty="0">
                <a:latin typeface="Arial Nova Cond Light" panose="020B0306020202020204" pitchFamily="34" charset="0"/>
              </a:rPr>
              <a:t>Caring, help in trouble times</a:t>
            </a:r>
          </a:p>
          <a:p>
            <a:pPr algn="l">
              <a:lnSpc>
                <a:spcPct val="114000"/>
              </a:lnSpc>
              <a:spcAft>
                <a:spcPts val="1200"/>
              </a:spcAft>
            </a:pPr>
            <a:r>
              <a:rPr lang="en-NL" sz="1400" dirty="0">
                <a:latin typeface="Arial Nova Cond Light" panose="020B0306020202020204" pitchFamily="34" charset="0"/>
              </a:rPr>
              <a:t>Having money, status symbols</a:t>
            </a:r>
          </a:p>
          <a:p>
            <a:pPr algn="l">
              <a:lnSpc>
                <a:spcPct val="114000"/>
              </a:lnSpc>
              <a:spcAft>
                <a:spcPts val="1200"/>
              </a:spcAft>
            </a:pPr>
            <a:r>
              <a:rPr lang="en-NL" sz="1400" dirty="0">
                <a:latin typeface="Arial Nova Cond Light" panose="020B0306020202020204" pitchFamily="34" charset="0"/>
              </a:rPr>
              <a:t>Blessings and gratitude</a:t>
            </a:r>
          </a:p>
        </p:txBody>
      </p:sp>
      <p:cxnSp>
        <p:nvCxnSpPr>
          <p:cNvPr id="11" name="Straight Connector 10">
            <a:extLst>
              <a:ext uri="{FF2B5EF4-FFF2-40B4-BE49-F238E27FC236}">
                <a16:creationId xmlns:a16="http://schemas.microsoft.com/office/drawing/2014/main" id="{BDBD7E04-F9BB-0A41-98D0-02261E7F117E}"/>
              </a:ext>
            </a:extLst>
          </p:cNvPr>
          <p:cNvCxnSpPr>
            <a:cxnSpLocks/>
          </p:cNvCxnSpPr>
          <p:nvPr/>
        </p:nvCxnSpPr>
        <p:spPr>
          <a:xfrm flipV="1">
            <a:off x="7255467" y="1367244"/>
            <a:ext cx="0" cy="527268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C0AE70B0-AB13-CE46-93DC-9AD0379DF652}"/>
              </a:ext>
            </a:extLst>
          </p:cNvPr>
          <p:cNvSpPr/>
          <p:nvPr/>
        </p:nvSpPr>
        <p:spPr>
          <a:xfrm>
            <a:off x="7931335" y="5004722"/>
            <a:ext cx="1966372" cy="1506182"/>
          </a:xfrm>
          <a:prstGeom prst="rect">
            <a:avLst/>
          </a:prstGeom>
          <a:noFill/>
        </p:spPr>
        <p:txBody>
          <a:bodyPr wrap="none" rtlCol="0">
            <a:spAutoFit/>
          </a:bodyPr>
          <a:lstStyle/>
          <a:p>
            <a:pPr>
              <a:lnSpc>
                <a:spcPct val="114000"/>
              </a:lnSpc>
              <a:spcAft>
                <a:spcPts val="1200"/>
              </a:spcAft>
            </a:pPr>
            <a:r>
              <a:rPr lang="en-GB" sz="1400" dirty="0">
                <a:latin typeface="Arial Nova Cond Light" panose="020B0306020202020204" pitchFamily="34" charset="0"/>
              </a:rPr>
              <a:t>“</a:t>
            </a:r>
            <a:r>
              <a:rPr lang="en-GB" sz="1400" dirty="0" err="1">
                <a:latin typeface="Arial Nova Cond Light" panose="020B0306020202020204" pitchFamily="34" charset="0"/>
              </a:rPr>
              <a:t>queen_the_on_the_throne</a:t>
            </a:r>
            <a:r>
              <a:rPr lang="en-GB" sz="1400" dirty="0">
                <a:latin typeface="Arial Nova Cond Light" panose="020B0306020202020204" pitchFamily="34" charset="0"/>
              </a:rPr>
              <a:t>”</a:t>
            </a:r>
          </a:p>
          <a:p>
            <a:pPr>
              <a:lnSpc>
                <a:spcPct val="114000"/>
              </a:lnSpc>
              <a:spcAft>
                <a:spcPts val="1200"/>
              </a:spcAft>
            </a:pPr>
            <a:r>
              <a:rPr lang="en-GB" sz="1400" dirty="0">
                <a:latin typeface="Arial Nova Cond Light" panose="020B0306020202020204" pitchFamily="34" charset="0"/>
              </a:rPr>
              <a:t>“</a:t>
            </a:r>
            <a:r>
              <a:rPr lang="en-GB" sz="1400" dirty="0" err="1">
                <a:latin typeface="Arial Nova Cond Light" panose="020B0306020202020204" pitchFamily="34" charset="0"/>
              </a:rPr>
              <a:t>jus_for_the_plus</a:t>
            </a:r>
            <a:r>
              <a:rPr lang="en-GB" sz="1400" dirty="0">
                <a:latin typeface="Arial Nova Cond Light" panose="020B0306020202020204" pitchFamily="34" charset="0"/>
              </a:rPr>
              <a:t>”</a:t>
            </a:r>
          </a:p>
          <a:p>
            <a:pPr>
              <a:lnSpc>
                <a:spcPct val="114000"/>
              </a:lnSpc>
              <a:spcAft>
                <a:spcPts val="1200"/>
              </a:spcAft>
            </a:pPr>
            <a:r>
              <a:rPr lang="en-GB" sz="1400" dirty="0">
                <a:latin typeface="Arial Nova Cond Light" panose="020B0306020202020204" pitchFamily="34" charset="0"/>
              </a:rPr>
              <a:t>“</a:t>
            </a:r>
            <a:r>
              <a:rPr lang="en-GB" sz="1400" dirty="0" err="1">
                <a:latin typeface="Arial Nova Cond Light" panose="020B0306020202020204" pitchFamily="34" charset="0"/>
              </a:rPr>
              <a:t>journey_the_earnings</a:t>
            </a:r>
            <a:r>
              <a:rPr lang="en-GB" sz="1400" dirty="0">
                <a:latin typeface="Arial Nova Cond Light" panose="020B0306020202020204" pitchFamily="34" charset="0"/>
              </a:rPr>
              <a:t>”</a:t>
            </a:r>
          </a:p>
          <a:p>
            <a:pPr>
              <a:lnSpc>
                <a:spcPct val="114000"/>
              </a:lnSpc>
              <a:spcAft>
                <a:spcPts val="1200"/>
              </a:spcAft>
            </a:pPr>
            <a:r>
              <a:rPr lang="en-GB" sz="1400" dirty="0">
                <a:latin typeface="Arial Nova Cond Light" panose="020B0306020202020204" pitchFamily="34" charset="0"/>
              </a:rPr>
              <a:t>“</a:t>
            </a:r>
            <a:r>
              <a:rPr lang="en-GB" sz="1400" dirty="0" err="1">
                <a:latin typeface="Arial Nova Cond Light" panose="020B0306020202020204" pitchFamily="34" charset="0"/>
              </a:rPr>
              <a:t>full_of_love</a:t>
            </a:r>
            <a:r>
              <a:rPr lang="en-GB" sz="1400" dirty="0">
                <a:latin typeface="Arial Nova Cond Light" panose="020B0306020202020204" pitchFamily="34" charset="0"/>
              </a:rPr>
              <a:t>”</a:t>
            </a:r>
            <a:endParaRPr lang="en-NL" sz="1400" dirty="0">
              <a:latin typeface="Arial Nova Cond Light" panose="020B0306020202020204" pitchFamily="34" charset="0"/>
            </a:endParaRPr>
          </a:p>
        </p:txBody>
      </p:sp>
      <p:sp>
        <p:nvSpPr>
          <p:cNvPr id="17" name="TextBox 16">
            <a:extLst>
              <a:ext uri="{FF2B5EF4-FFF2-40B4-BE49-F238E27FC236}">
                <a16:creationId xmlns:a16="http://schemas.microsoft.com/office/drawing/2014/main" id="{E3C2D664-730D-5645-80FD-9CD1892DA08D}"/>
              </a:ext>
            </a:extLst>
          </p:cNvPr>
          <p:cNvSpPr txBox="1"/>
          <p:nvPr/>
        </p:nvSpPr>
        <p:spPr>
          <a:xfrm>
            <a:off x="7942215" y="3294539"/>
            <a:ext cx="1911549" cy="317074"/>
          </a:xfrm>
          <a:prstGeom prst="rect">
            <a:avLst/>
          </a:prstGeom>
          <a:solidFill>
            <a:srgbClr val="00B0F0">
              <a:alpha val="21176"/>
            </a:srgbClr>
          </a:solidFill>
        </p:spPr>
        <p:txBody>
          <a:bodyPr wrap="square" rtlCol="0">
            <a:spAutoFit/>
          </a:bodyPr>
          <a:lstStyle/>
          <a:p>
            <a:pPr algn="l">
              <a:lnSpc>
                <a:spcPct val="114000"/>
              </a:lnSpc>
              <a:spcAft>
                <a:spcPts val="1200"/>
              </a:spcAft>
            </a:pPr>
            <a:r>
              <a:rPr lang="en-NL" sz="1400" dirty="0">
                <a:latin typeface="Arial Nova Cond Light" panose="020B0306020202020204" pitchFamily="34" charset="0"/>
              </a:rPr>
              <a:t>Sentiment**</a:t>
            </a:r>
          </a:p>
        </p:txBody>
      </p:sp>
      <p:sp>
        <p:nvSpPr>
          <p:cNvPr id="15" name="TextBox 14">
            <a:extLst>
              <a:ext uri="{FF2B5EF4-FFF2-40B4-BE49-F238E27FC236}">
                <a16:creationId xmlns:a16="http://schemas.microsoft.com/office/drawing/2014/main" id="{14491901-413F-3E4E-9A31-80574689F704}"/>
              </a:ext>
            </a:extLst>
          </p:cNvPr>
          <p:cNvSpPr txBox="1"/>
          <p:nvPr/>
        </p:nvSpPr>
        <p:spPr>
          <a:xfrm>
            <a:off x="7942215" y="3745258"/>
            <a:ext cx="1096775" cy="317074"/>
          </a:xfrm>
          <a:prstGeom prst="rect">
            <a:avLst/>
          </a:prstGeom>
          <a:noFill/>
        </p:spPr>
        <p:txBody>
          <a:bodyPr wrap="none" rtlCol="0">
            <a:spAutoFit/>
          </a:bodyPr>
          <a:lstStyle/>
          <a:p>
            <a:pPr algn="l">
              <a:lnSpc>
                <a:spcPct val="114000"/>
              </a:lnSpc>
              <a:spcAft>
                <a:spcPts val="1200"/>
              </a:spcAft>
            </a:pPr>
            <a:r>
              <a:rPr lang="en-NL" sz="1400" dirty="0">
                <a:latin typeface="Arial Nova Cond Light" panose="020B0306020202020204" pitchFamily="34" charset="0"/>
              </a:rPr>
              <a:t>Average 0.145</a:t>
            </a:r>
          </a:p>
        </p:txBody>
      </p:sp>
      <p:sp>
        <p:nvSpPr>
          <p:cNvPr id="19" name="TextBox 18">
            <a:extLst>
              <a:ext uri="{FF2B5EF4-FFF2-40B4-BE49-F238E27FC236}">
                <a16:creationId xmlns:a16="http://schemas.microsoft.com/office/drawing/2014/main" id="{527B34FD-A3E3-0D45-82D9-40E23B38F071}"/>
              </a:ext>
            </a:extLst>
          </p:cNvPr>
          <p:cNvSpPr txBox="1"/>
          <p:nvPr/>
        </p:nvSpPr>
        <p:spPr>
          <a:xfrm>
            <a:off x="7931335" y="4554003"/>
            <a:ext cx="1911549" cy="317074"/>
          </a:xfrm>
          <a:prstGeom prst="rect">
            <a:avLst/>
          </a:prstGeom>
          <a:solidFill>
            <a:srgbClr val="00B0F0">
              <a:alpha val="21176"/>
            </a:srgbClr>
          </a:solidFill>
        </p:spPr>
        <p:txBody>
          <a:bodyPr wrap="square" rtlCol="0">
            <a:spAutoFit/>
          </a:bodyPr>
          <a:lstStyle/>
          <a:p>
            <a:pPr algn="l">
              <a:lnSpc>
                <a:spcPct val="114000"/>
              </a:lnSpc>
              <a:spcAft>
                <a:spcPts val="1200"/>
              </a:spcAft>
            </a:pPr>
            <a:r>
              <a:rPr lang="en-NL" sz="1400" dirty="0">
                <a:latin typeface="Arial Nova Cond Light" panose="020B0306020202020204" pitchFamily="34" charset="0"/>
              </a:rPr>
              <a:t>Commonly used phrases</a:t>
            </a:r>
          </a:p>
        </p:txBody>
      </p:sp>
      <p:pic>
        <p:nvPicPr>
          <p:cNvPr id="9219" name="Picture 3">
            <a:extLst>
              <a:ext uri="{FF2B5EF4-FFF2-40B4-BE49-F238E27FC236}">
                <a16:creationId xmlns:a16="http://schemas.microsoft.com/office/drawing/2014/main" id="{82D81A5F-6413-4945-A3FF-D0EF9E8B61A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7041"/>
          <a:stretch/>
        </p:blipFill>
        <p:spPr bwMode="auto">
          <a:xfrm>
            <a:off x="148364" y="2741240"/>
            <a:ext cx="6702803" cy="2524695"/>
          </a:xfrm>
          <a:prstGeom prst="rect">
            <a:avLst/>
          </a:prstGeom>
          <a:noFill/>
          <a:extLst>
            <a:ext uri="{909E8E84-426E-40DD-AFC4-6F175D3DCCD1}">
              <a14:hiddenFill xmlns:a14="http://schemas.microsoft.com/office/drawing/2010/main">
                <a:solidFill>
                  <a:srgbClr val="FFFFFF"/>
                </a:solidFill>
              </a14:hiddenFill>
            </a:ext>
          </a:extLst>
        </p:spPr>
      </p:pic>
      <p:pic>
        <p:nvPicPr>
          <p:cNvPr id="9221" name="Picture 5">
            <a:extLst>
              <a:ext uri="{FF2B5EF4-FFF2-40B4-BE49-F238E27FC236}">
                <a16:creationId xmlns:a16="http://schemas.microsoft.com/office/drawing/2014/main" id="{7318F28F-9198-B042-8DA9-C34524839FFE}"/>
              </a:ext>
            </a:extLst>
          </p:cNvPr>
          <p:cNvPicPr>
            <a:picLocks noChangeAspect="1" noChangeArrowheads="1"/>
          </p:cNvPicPr>
          <p:nvPr/>
        </p:nvPicPr>
        <p:blipFill>
          <a:blip r:embed="rId3">
            <a:alphaModFix amt="43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226432" y="1932138"/>
            <a:ext cx="6546665" cy="3626239"/>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0B560331-449F-EF45-A1E5-327C00734385}"/>
              </a:ext>
            </a:extLst>
          </p:cNvPr>
          <p:cNvSpPr txBox="1"/>
          <p:nvPr/>
        </p:nvSpPr>
        <p:spPr>
          <a:xfrm>
            <a:off x="855615" y="6510904"/>
            <a:ext cx="6094938" cy="582147"/>
          </a:xfrm>
          <a:prstGeom prst="rect">
            <a:avLst/>
          </a:prstGeom>
          <a:noFill/>
        </p:spPr>
        <p:txBody>
          <a:bodyPr wrap="none" rtlCol="0">
            <a:spAutoFit/>
          </a:bodyPr>
          <a:lstStyle/>
          <a:p>
            <a:pPr>
              <a:lnSpc>
                <a:spcPct val="114000"/>
              </a:lnSpc>
              <a:spcAft>
                <a:spcPts val="1200"/>
              </a:spcAft>
            </a:pPr>
            <a:r>
              <a:rPr lang="en-NL" sz="1000" i="1" dirty="0">
                <a:latin typeface="Arial Nova Cond Light" panose="020B0306020202020204" pitchFamily="34" charset="0"/>
              </a:rPr>
              <a:t>**Sentiment is a measure of whether the text </a:t>
            </a:r>
            <a:r>
              <a:rPr lang="en-GB" sz="1000" i="1" dirty="0">
                <a:latin typeface="Arial Nova Cond Light" panose="020B0306020202020204" pitchFamily="34" charset="0"/>
              </a:rPr>
              <a:t>expresses a positive, negative, or neutral sentiment.  </a:t>
            </a:r>
            <a:r>
              <a:rPr lang="en-NL" sz="1000" i="1" dirty="0">
                <a:latin typeface="Arial Nova Cond Light" panose="020B0306020202020204" pitchFamily="34" charset="0"/>
              </a:rPr>
              <a:t>+1 is positive and -1 is negative</a:t>
            </a:r>
          </a:p>
          <a:p>
            <a:pPr>
              <a:lnSpc>
                <a:spcPct val="114000"/>
              </a:lnSpc>
              <a:spcAft>
                <a:spcPts val="1200"/>
              </a:spcAft>
            </a:pPr>
            <a:endParaRPr lang="en-NL" sz="1000" i="1" dirty="0">
              <a:latin typeface="Arial Nova Cond Light" panose="020B0306020202020204" pitchFamily="34" charset="0"/>
            </a:endParaRPr>
          </a:p>
        </p:txBody>
      </p:sp>
      <p:sp>
        <p:nvSpPr>
          <p:cNvPr id="16" name="TextBox 15">
            <a:extLst>
              <a:ext uri="{FF2B5EF4-FFF2-40B4-BE49-F238E27FC236}">
                <a16:creationId xmlns:a16="http://schemas.microsoft.com/office/drawing/2014/main" id="{29385361-984B-CF4E-AC35-18969F72D48A}"/>
              </a:ext>
            </a:extLst>
          </p:cNvPr>
          <p:cNvSpPr txBox="1"/>
          <p:nvPr/>
        </p:nvSpPr>
        <p:spPr>
          <a:xfrm>
            <a:off x="7942215" y="4103284"/>
            <a:ext cx="1584665" cy="317074"/>
          </a:xfrm>
          <a:prstGeom prst="rect">
            <a:avLst/>
          </a:prstGeom>
          <a:noFill/>
        </p:spPr>
        <p:txBody>
          <a:bodyPr wrap="none" rtlCol="0">
            <a:spAutoFit/>
          </a:bodyPr>
          <a:lstStyle/>
          <a:p>
            <a:pPr>
              <a:lnSpc>
                <a:spcPct val="114000"/>
              </a:lnSpc>
              <a:spcAft>
                <a:spcPts val="1200"/>
              </a:spcAft>
            </a:pPr>
            <a:r>
              <a:rPr lang="en-NL" sz="1400" dirty="0">
                <a:latin typeface="Arial Nova Cond Light" panose="020B0306020202020204" pitchFamily="34" charset="0"/>
              </a:rPr>
              <a:t>Min -0.03  | Max 0.38</a:t>
            </a:r>
          </a:p>
        </p:txBody>
      </p:sp>
      <p:sp>
        <p:nvSpPr>
          <p:cNvPr id="18" name="TextBox 17">
            <a:extLst>
              <a:ext uri="{FF2B5EF4-FFF2-40B4-BE49-F238E27FC236}">
                <a16:creationId xmlns:a16="http://schemas.microsoft.com/office/drawing/2014/main" id="{DF6EDEC8-C345-5640-A9EA-1AE1E091AECD}"/>
              </a:ext>
            </a:extLst>
          </p:cNvPr>
          <p:cNvSpPr txBox="1"/>
          <p:nvPr/>
        </p:nvSpPr>
        <p:spPr>
          <a:xfrm>
            <a:off x="-49107" y="-37266"/>
            <a:ext cx="1328468" cy="317074"/>
          </a:xfrm>
          <a:prstGeom prst="rect">
            <a:avLst/>
          </a:prstGeom>
          <a:noFill/>
        </p:spPr>
        <p:txBody>
          <a:bodyPr wrap="square" rtlCol="0">
            <a:spAutoFit/>
          </a:bodyPr>
          <a:lstStyle/>
          <a:p>
            <a:pPr algn="l">
              <a:lnSpc>
                <a:spcPct val="114000"/>
              </a:lnSpc>
              <a:spcAft>
                <a:spcPts val="1200"/>
              </a:spcAft>
            </a:pPr>
            <a:r>
              <a:rPr lang="en-US" sz="1400" i="1" dirty="0">
                <a:latin typeface="Arial Nova Cond Light" panose="020B0306020202020204" pitchFamily="34" charset="0"/>
              </a:rPr>
              <a:t>AMBASSADORS</a:t>
            </a:r>
          </a:p>
        </p:txBody>
      </p:sp>
    </p:spTree>
    <p:extLst>
      <p:ext uri="{BB962C8B-B14F-4D97-AF65-F5344CB8AC3E}">
        <p14:creationId xmlns:p14="http://schemas.microsoft.com/office/powerpoint/2010/main" val="11549390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65ADB26-FD67-3543-8B90-9CC7130792D8}"/>
              </a:ext>
            </a:extLst>
          </p:cNvPr>
          <p:cNvSpPr>
            <a:spLocks noGrp="1"/>
          </p:cNvSpPr>
          <p:nvPr>
            <p:ph type="body" sz="quarter" idx="11"/>
          </p:nvPr>
        </p:nvSpPr>
        <p:spPr/>
        <p:txBody>
          <a:bodyPr>
            <a:normAutofit fontScale="70000" lnSpcReduction="20000"/>
          </a:bodyPr>
          <a:lstStyle/>
          <a:p>
            <a:r>
              <a:rPr lang="en-US" dirty="0"/>
              <a:t>TEXT ANALYSIS</a:t>
            </a:r>
          </a:p>
        </p:txBody>
      </p:sp>
      <p:sp>
        <p:nvSpPr>
          <p:cNvPr id="3" name="Text Placeholder 2">
            <a:extLst>
              <a:ext uri="{FF2B5EF4-FFF2-40B4-BE49-F238E27FC236}">
                <a16:creationId xmlns:a16="http://schemas.microsoft.com/office/drawing/2014/main" id="{D2D133E2-2EB5-BC4E-B91F-CE0CDE933EC8}"/>
              </a:ext>
            </a:extLst>
          </p:cNvPr>
          <p:cNvSpPr>
            <a:spLocks noGrp="1"/>
          </p:cNvSpPr>
          <p:nvPr>
            <p:ph type="body" sz="quarter" idx="20"/>
          </p:nvPr>
        </p:nvSpPr>
        <p:spPr/>
        <p:txBody>
          <a:bodyPr/>
          <a:lstStyle/>
          <a:p>
            <a:r>
              <a:rPr lang="en-US" dirty="0"/>
              <a:t>Drake</a:t>
            </a:r>
          </a:p>
        </p:txBody>
      </p:sp>
      <p:sp>
        <p:nvSpPr>
          <p:cNvPr id="10" name="TextBox 9">
            <a:extLst>
              <a:ext uri="{FF2B5EF4-FFF2-40B4-BE49-F238E27FC236}">
                <a16:creationId xmlns:a16="http://schemas.microsoft.com/office/drawing/2014/main" id="{35C077F1-650E-C64E-BD96-B40A61F21ACA}"/>
              </a:ext>
            </a:extLst>
          </p:cNvPr>
          <p:cNvSpPr txBox="1"/>
          <p:nvPr/>
        </p:nvSpPr>
        <p:spPr>
          <a:xfrm>
            <a:off x="7942216" y="1616444"/>
            <a:ext cx="1911549" cy="317074"/>
          </a:xfrm>
          <a:prstGeom prst="rect">
            <a:avLst/>
          </a:prstGeom>
          <a:solidFill>
            <a:srgbClr val="00B0F0">
              <a:alpha val="21176"/>
            </a:srgbClr>
          </a:solidFill>
        </p:spPr>
        <p:txBody>
          <a:bodyPr wrap="square" rtlCol="0">
            <a:spAutoFit/>
          </a:bodyPr>
          <a:lstStyle/>
          <a:p>
            <a:pPr algn="l">
              <a:lnSpc>
                <a:spcPct val="114000"/>
              </a:lnSpc>
              <a:spcAft>
                <a:spcPts val="1200"/>
              </a:spcAft>
            </a:pPr>
            <a:r>
              <a:rPr lang="en-NL" sz="1400" dirty="0">
                <a:latin typeface="Arial Nova Cond Light" panose="020B0306020202020204" pitchFamily="34" charset="0"/>
              </a:rPr>
              <a:t>Topic interpretation</a:t>
            </a:r>
          </a:p>
        </p:txBody>
      </p:sp>
      <p:sp>
        <p:nvSpPr>
          <p:cNvPr id="6" name="TextBox 5">
            <a:extLst>
              <a:ext uri="{FF2B5EF4-FFF2-40B4-BE49-F238E27FC236}">
                <a16:creationId xmlns:a16="http://schemas.microsoft.com/office/drawing/2014/main" id="{0FA89EA4-4D60-094A-985D-069B79F4DAE8}"/>
              </a:ext>
            </a:extLst>
          </p:cNvPr>
          <p:cNvSpPr txBox="1"/>
          <p:nvPr/>
        </p:nvSpPr>
        <p:spPr>
          <a:xfrm>
            <a:off x="7942217" y="1984768"/>
            <a:ext cx="1858650" cy="716543"/>
          </a:xfrm>
          <a:prstGeom prst="rect">
            <a:avLst/>
          </a:prstGeom>
          <a:noFill/>
        </p:spPr>
        <p:txBody>
          <a:bodyPr wrap="none" rtlCol="0">
            <a:spAutoFit/>
          </a:bodyPr>
          <a:lstStyle/>
          <a:p>
            <a:pPr algn="l">
              <a:lnSpc>
                <a:spcPct val="114000"/>
              </a:lnSpc>
              <a:spcAft>
                <a:spcPts val="1200"/>
              </a:spcAft>
            </a:pPr>
            <a:r>
              <a:rPr lang="en-NL" sz="1400" dirty="0">
                <a:latin typeface="Arial Nova Cond Light" panose="020B0306020202020204" pitchFamily="34" charset="0"/>
              </a:rPr>
              <a:t>Love, feelings, relationship</a:t>
            </a:r>
          </a:p>
          <a:p>
            <a:pPr algn="l">
              <a:lnSpc>
                <a:spcPct val="114000"/>
              </a:lnSpc>
              <a:spcAft>
                <a:spcPts val="1200"/>
              </a:spcAft>
            </a:pPr>
            <a:r>
              <a:rPr lang="en-NL" sz="1400" dirty="0">
                <a:latin typeface="Arial Nova Cond Light" panose="020B0306020202020204" pitchFamily="34" charset="0"/>
              </a:rPr>
              <a:t>Loss</a:t>
            </a:r>
          </a:p>
        </p:txBody>
      </p:sp>
      <p:cxnSp>
        <p:nvCxnSpPr>
          <p:cNvPr id="11" name="Straight Connector 10">
            <a:extLst>
              <a:ext uri="{FF2B5EF4-FFF2-40B4-BE49-F238E27FC236}">
                <a16:creationId xmlns:a16="http://schemas.microsoft.com/office/drawing/2014/main" id="{BDBD7E04-F9BB-0A41-98D0-02261E7F117E}"/>
              </a:ext>
            </a:extLst>
          </p:cNvPr>
          <p:cNvCxnSpPr>
            <a:cxnSpLocks/>
          </p:cNvCxnSpPr>
          <p:nvPr/>
        </p:nvCxnSpPr>
        <p:spPr>
          <a:xfrm flipV="1">
            <a:off x="7255467" y="1367244"/>
            <a:ext cx="0" cy="527268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C0AE70B0-AB13-CE46-93DC-9AD0379DF652}"/>
              </a:ext>
            </a:extLst>
          </p:cNvPr>
          <p:cNvSpPr/>
          <p:nvPr/>
        </p:nvSpPr>
        <p:spPr>
          <a:xfrm>
            <a:off x="7942215" y="4924483"/>
            <a:ext cx="1755481" cy="954107"/>
          </a:xfrm>
          <a:prstGeom prst="rect">
            <a:avLst/>
          </a:prstGeom>
          <a:noFill/>
        </p:spPr>
        <p:txBody>
          <a:bodyPr wrap="none" rtlCol="0">
            <a:spAutoFit/>
          </a:bodyPr>
          <a:lstStyle/>
          <a:p>
            <a:pPr>
              <a:lnSpc>
                <a:spcPct val="114000"/>
              </a:lnSpc>
              <a:spcAft>
                <a:spcPts val="1200"/>
              </a:spcAft>
            </a:pPr>
            <a:r>
              <a:rPr lang="en-GB" sz="1400" dirty="0">
                <a:latin typeface="Arial Nova Cond Light" panose="020B0306020202020204" pitchFamily="34" charset="0"/>
              </a:rPr>
              <a:t>“dance to the song”</a:t>
            </a:r>
          </a:p>
          <a:p>
            <a:pPr>
              <a:lnSpc>
                <a:spcPct val="114000"/>
              </a:lnSpc>
              <a:spcAft>
                <a:spcPts val="1200"/>
              </a:spcAft>
            </a:pPr>
            <a:r>
              <a:rPr lang="en-GB" sz="1400" dirty="0">
                <a:latin typeface="Arial Nova Cond Light" panose="020B0306020202020204" pitchFamily="34" charset="0"/>
              </a:rPr>
              <a:t>“sitting on the bench”</a:t>
            </a:r>
          </a:p>
          <a:p>
            <a:pPr>
              <a:lnSpc>
                <a:spcPct val="114000"/>
              </a:lnSpc>
              <a:spcAft>
                <a:spcPts val="1200"/>
              </a:spcAft>
            </a:pPr>
            <a:r>
              <a:rPr lang="en-GB" sz="1400" dirty="0">
                <a:latin typeface="Arial Nova Cond Light" panose="020B0306020202020204" pitchFamily="34" charset="0"/>
              </a:rPr>
              <a:t>“started from the bottom”</a:t>
            </a:r>
          </a:p>
          <a:p>
            <a:pPr>
              <a:lnSpc>
                <a:spcPct val="114000"/>
              </a:lnSpc>
              <a:spcAft>
                <a:spcPts val="1200"/>
              </a:spcAft>
            </a:pPr>
            <a:r>
              <a:rPr lang="en-GB" sz="1400" dirty="0">
                <a:latin typeface="Arial Nova Cond Light" panose="020B0306020202020204" pitchFamily="34" charset="0"/>
              </a:rPr>
              <a:t>“Heat of the moment”</a:t>
            </a:r>
            <a:endParaRPr lang="en-NL" sz="1400" dirty="0">
              <a:latin typeface="Arial Nova Cond Light" panose="020B0306020202020204" pitchFamily="34" charset="0"/>
            </a:endParaRPr>
          </a:p>
        </p:txBody>
      </p:sp>
      <p:sp>
        <p:nvSpPr>
          <p:cNvPr id="17" name="TextBox 16">
            <a:extLst>
              <a:ext uri="{FF2B5EF4-FFF2-40B4-BE49-F238E27FC236}">
                <a16:creationId xmlns:a16="http://schemas.microsoft.com/office/drawing/2014/main" id="{E3C2D664-730D-5645-80FD-9CD1892DA08D}"/>
              </a:ext>
            </a:extLst>
          </p:cNvPr>
          <p:cNvSpPr txBox="1"/>
          <p:nvPr/>
        </p:nvSpPr>
        <p:spPr>
          <a:xfrm>
            <a:off x="7942215" y="3198748"/>
            <a:ext cx="1911549" cy="317074"/>
          </a:xfrm>
          <a:prstGeom prst="rect">
            <a:avLst/>
          </a:prstGeom>
          <a:solidFill>
            <a:srgbClr val="00B0F0">
              <a:alpha val="21176"/>
            </a:srgbClr>
          </a:solidFill>
        </p:spPr>
        <p:txBody>
          <a:bodyPr wrap="square" rtlCol="0">
            <a:spAutoFit/>
          </a:bodyPr>
          <a:lstStyle/>
          <a:p>
            <a:pPr algn="l">
              <a:lnSpc>
                <a:spcPct val="114000"/>
              </a:lnSpc>
              <a:spcAft>
                <a:spcPts val="1200"/>
              </a:spcAft>
            </a:pPr>
            <a:r>
              <a:rPr lang="en-NL" sz="1400" dirty="0">
                <a:latin typeface="Arial Nova Cond Light" panose="020B0306020202020204" pitchFamily="34" charset="0"/>
              </a:rPr>
              <a:t>sentiment**</a:t>
            </a:r>
          </a:p>
        </p:txBody>
      </p:sp>
      <p:sp>
        <p:nvSpPr>
          <p:cNvPr id="15" name="TextBox 14">
            <a:extLst>
              <a:ext uri="{FF2B5EF4-FFF2-40B4-BE49-F238E27FC236}">
                <a16:creationId xmlns:a16="http://schemas.microsoft.com/office/drawing/2014/main" id="{14491901-413F-3E4E-9A31-80574689F704}"/>
              </a:ext>
            </a:extLst>
          </p:cNvPr>
          <p:cNvSpPr txBox="1"/>
          <p:nvPr/>
        </p:nvSpPr>
        <p:spPr>
          <a:xfrm>
            <a:off x="7942215" y="3649467"/>
            <a:ext cx="1016625" cy="317074"/>
          </a:xfrm>
          <a:prstGeom prst="rect">
            <a:avLst/>
          </a:prstGeom>
          <a:noFill/>
        </p:spPr>
        <p:txBody>
          <a:bodyPr wrap="none" rtlCol="0">
            <a:spAutoFit/>
          </a:bodyPr>
          <a:lstStyle/>
          <a:p>
            <a:pPr algn="l">
              <a:lnSpc>
                <a:spcPct val="114000"/>
              </a:lnSpc>
              <a:spcAft>
                <a:spcPts val="1200"/>
              </a:spcAft>
            </a:pPr>
            <a:r>
              <a:rPr lang="en-NL" sz="1400" dirty="0">
                <a:latin typeface="Arial Nova Cond Light" panose="020B0306020202020204" pitchFamily="34" charset="0"/>
              </a:rPr>
              <a:t>Average 0.05</a:t>
            </a:r>
          </a:p>
        </p:txBody>
      </p:sp>
      <p:sp>
        <p:nvSpPr>
          <p:cNvPr id="19" name="TextBox 18">
            <a:extLst>
              <a:ext uri="{FF2B5EF4-FFF2-40B4-BE49-F238E27FC236}">
                <a16:creationId xmlns:a16="http://schemas.microsoft.com/office/drawing/2014/main" id="{527B34FD-A3E3-0D45-82D9-40E23B38F071}"/>
              </a:ext>
            </a:extLst>
          </p:cNvPr>
          <p:cNvSpPr txBox="1"/>
          <p:nvPr/>
        </p:nvSpPr>
        <p:spPr>
          <a:xfrm>
            <a:off x="7948753" y="4380411"/>
            <a:ext cx="1911549" cy="317074"/>
          </a:xfrm>
          <a:prstGeom prst="rect">
            <a:avLst/>
          </a:prstGeom>
          <a:solidFill>
            <a:srgbClr val="00B0F0">
              <a:alpha val="21176"/>
            </a:srgbClr>
          </a:solidFill>
        </p:spPr>
        <p:txBody>
          <a:bodyPr wrap="square" rtlCol="0">
            <a:spAutoFit/>
          </a:bodyPr>
          <a:lstStyle/>
          <a:p>
            <a:pPr algn="l">
              <a:lnSpc>
                <a:spcPct val="114000"/>
              </a:lnSpc>
              <a:spcAft>
                <a:spcPts val="1200"/>
              </a:spcAft>
            </a:pPr>
            <a:r>
              <a:rPr lang="en-NL" sz="1400" dirty="0">
                <a:latin typeface="Arial Nova Cond Light" panose="020B0306020202020204" pitchFamily="34" charset="0"/>
              </a:rPr>
              <a:t>Commonly used phrases</a:t>
            </a:r>
          </a:p>
        </p:txBody>
      </p:sp>
      <p:pic>
        <p:nvPicPr>
          <p:cNvPr id="4102" name="Picture 6">
            <a:extLst>
              <a:ext uri="{FF2B5EF4-FFF2-40B4-BE49-F238E27FC236}">
                <a16:creationId xmlns:a16="http://schemas.microsoft.com/office/drawing/2014/main" id="{6B8CF8AA-8ED6-C441-85A6-C67438A848C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6686"/>
          <a:stretch/>
        </p:blipFill>
        <p:spPr bwMode="auto">
          <a:xfrm>
            <a:off x="347283" y="2683530"/>
            <a:ext cx="6655589" cy="2517631"/>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E312AC58-208A-844C-A0EC-FE58B9B28244}"/>
              </a:ext>
            </a:extLst>
          </p:cNvPr>
          <p:cNvSpPr txBox="1"/>
          <p:nvPr/>
        </p:nvSpPr>
        <p:spPr>
          <a:xfrm>
            <a:off x="347283" y="5614697"/>
            <a:ext cx="6257808" cy="654988"/>
          </a:xfrm>
          <a:prstGeom prst="rect">
            <a:avLst/>
          </a:prstGeom>
          <a:noFill/>
        </p:spPr>
        <p:txBody>
          <a:bodyPr wrap="square" rtlCol="0">
            <a:spAutoFit/>
          </a:bodyPr>
          <a:lstStyle/>
          <a:p>
            <a:pPr algn="l">
              <a:lnSpc>
                <a:spcPct val="114000"/>
              </a:lnSpc>
              <a:spcAft>
                <a:spcPts val="1200"/>
              </a:spcAft>
            </a:pPr>
            <a:r>
              <a:rPr lang="en-NL" sz="1100" i="1" dirty="0">
                <a:latin typeface="Arial Nova Cond Light" panose="020B0306020202020204" pitchFamily="34" charset="0"/>
              </a:rPr>
              <a:t>* IMPORTANT: </a:t>
            </a:r>
            <a:r>
              <a:rPr lang="en-GB" sz="1100" i="1" dirty="0">
                <a:latin typeface="Arial Nova Cond Light" panose="020B0306020202020204" pitchFamily="34" charset="0"/>
              </a:rPr>
              <a:t>B</a:t>
            </a:r>
            <a:r>
              <a:rPr lang="en-NL" sz="1100" i="1" dirty="0">
                <a:latin typeface="Arial Nova Cond Light" panose="020B0306020202020204" pitchFamily="34" charset="0"/>
              </a:rPr>
              <a:t>y far the </a:t>
            </a:r>
            <a:r>
              <a:rPr lang="en-NL" sz="1100" b="1" i="1" dirty="0">
                <a:latin typeface="Arial Nova Cond Light" panose="020B0306020202020204" pitchFamily="34" charset="0"/>
              </a:rPr>
              <a:t>MOST</a:t>
            </a:r>
            <a:r>
              <a:rPr lang="en-NL" sz="1100" i="1" dirty="0">
                <a:latin typeface="Arial Nova Cond Light" panose="020B0306020202020204" pitchFamily="34" charset="0"/>
              </a:rPr>
              <a:t> common word was the n-word, which I didn’t want to include here.  However I think it is important to take into consideration.   It was used 951 times in all these songs, while the next most common word ‘fuck’ was used 773 times. </a:t>
            </a:r>
          </a:p>
        </p:txBody>
      </p:sp>
      <p:pic>
        <p:nvPicPr>
          <p:cNvPr id="4104" name="Picture 8" descr="Drake">
            <a:extLst>
              <a:ext uri="{FF2B5EF4-FFF2-40B4-BE49-F238E27FC236}">
                <a16:creationId xmlns:a16="http://schemas.microsoft.com/office/drawing/2014/main" id="{875B18B2-D592-1344-B9B5-DA3C9CE98544}"/>
              </a:ext>
            </a:extLst>
          </p:cNvPr>
          <p:cNvPicPr>
            <a:picLocks noChangeAspect="1" noChangeArrowheads="1"/>
          </p:cNvPicPr>
          <p:nvPr/>
        </p:nvPicPr>
        <p:blipFill>
          <a:blip r:embed="rId3">
            <a:alphaModFix amt="19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482661" y="1350655"/>
            <a:ext cx="4188912" cy="4156690"/>
          </a:xfrm>
          <a:prstGeom prst="rect">
            <a:avLst/>
          </a:prstGeom>
          <a:noFill/>
          <a:extLst>
            <a:ext uri="{909E8E84-426E-40DD-AFC4-6F175D3DCCD1}">
              <a14:hiddenFill xmlns:a14="http://schemas.microsoft.com/office/drawing/2010/main">
                <a:solidFill>
                  <a:srgbClr val="FFFFFF"/>
                </a:solidFill>
              </a14:hiddenFill>
            </a:ext>
          </a:extLst>
        </p:spPr>
      </p:pic>
      <p:sp>
        <p:nvSpPr>
          <p:cNvPr id="24" name="TextBox 23">
            <a:extLst>
              <a:ext uri="{FF2B5EF4-FFF2-40B4-BE49-F238E27FC236}">
                <a16:creationId xmlns:a16="http://schemas.microsoft.com/office/drawing/2014/main" id="{FFEC0CBC-325B-A04A-8140-E32D7935A37B}"/>
              </a:ext>
            </a:extLst>
          </p:cNvPr>
          <p:cNvSpPr txBox="1"/>
          <p:nvPr/>
        </p:nvSpPr>
        <p:spPr>
          <a:xfrm>
            <a:off x="855615" y="6510904"/>
            <a:ext cx="6094938" cy="582147"/>
          </a:xfrm>
          <a:prstGeom prst="rect">
            <a:avLst/>
          </a:prstGeom>
          <a:noFill/>
        </p:spPr>
        <p:txBody>
          <a:bodyPr wrap="none" rtlCol="0">
            <a:spAutoFit/>
          </a:bodyPr>
          <a:lstStyle/>
          <a:p>
            <a:pPr>
              <a:lnSpc>
                <a:spcPct val="114000"/>
              </a:lnSpc>
              <a:spcAft>
                <a:spcPts val="1200"/>
              </a:spcAft>
            </a:pPr>
            <a:r>
              <a:rPr lang="en-NL" sz="1000" i="1" dirty="0">
                <a:latin typeface="Arial Nova Cond Light" panose="020B0306020202020204" pitchFamily="34" charset="0"/>
              </a:rPr>
              <a:t>**Sentiment is a measure of whether the text </a:t>
            </a:r>
            <a:r>
              <a:rPr lang="en-GB" sz="1000" i="1" dirty="0">
                <a:latin typeface="Arial Nova Cond Light" panose="020B0306020202020204" pitchFamily="34" charset="0"/>
              </a:rPr>
              <a:t>expresses a positive, negative, or neutral sentiment.  </a:t>
            </a:r>
            <a:r>
              <a:rPr lang="en-NL" sz="1000" i="1" dirty="0">
                <a:latin typeface="Arial Nova Cond Light" panose="020B0306020202020204" pitchFamily="34" charset="0"/>
              </a:rPr>
              <a:t>+1 is positive and -1 is negative</a:t>
            </a:r>
          </a:p>
          <a:p>
            <a:pPr>
              <a:lnSpc>
                <a:spcPct val="114000"/>
              </a:lnSpc>
              <a:spcAft>
                <a:spcPts val="1200"/>
              </a:spcAft>
            </a:pPr>
            <a:endParaRPr lang="en-NL" sz="1000" i="1" dirty="0">
              <a:latin typeface="Arial Nova Cond Light" panose="020B0306020202020204" pitchFamily="34" charset="0"/>
            </a:endParaRPr>
          </a:p>
        </p:txBody>
      </p:sp>
      <p:sp>
        <p:nvSpPr>
          <p:cNvPr id="25" name="TextBox 24">
            <a:extLst>
              <a:ext uri="{FF2B5EF4-FFF2-40B4-BE49-F238E27FC236}">
                <a16:creationId xmlns:a16="http://schemas.microsoft.com/office/drawing/2014/main" id="{9364A7CA-8B04-6446-809A-7686E1DBB037}"/>
              </a:ext>
            </a:extLst>
          </p:cNvPr>
          <p:cNvSpPr txBox="1"/>
          <p:nvPr/>
        </p:nvSpPr>
        <p:spPr>
          <a:xfrm>
            <a:off x="7926164" y="4012087"/>
            <a:ext cx="1575047" cy="317074"/>
          </a:xfrm>
          <a:prstGeom prst="rect">
            <a:avLst/>
          </a:prstGeom>
          <a:noFill/>
        </p:spPr>
        <p:txBody>
          <a:bodyPr wrap="none" rtlCol="0">
            <a:spAutoFit/>
          </a:bodyPr>
          <a:lstStyle/>
          <a:p>
            <a:pPr>
              <a:lnSpc>
                <a:spcPct val="114000"/>
              </a:lnSpc>
              <a:spcAft>
                <a:spcPts val="1200"/>
              </a:spcAft>
            </a:pPr>
            <a:r>
              <a:rPr lang="en-NL" sz="1400" dirty="0">
                <a:latin typeface="Arial Nova Cond Light" panose="020B0306020202020204" pitchFamily="34" charset="0"/>
              </a:rPr>
              <a:t>Min -0.432| Max 0.49</a:t>
            </a:r>
          </a:p>
        </p:txBody>
      </p:sp>
      <p:sp>
        <p:nvSpPr>
          <p:cNvPr id="18" name="TextBox 17">
            <a:extLst>
              <a:ext uri="{FF2B5EF4-FFF2-40B4-BE49-F238E27FC236}">
                <a16:creationId xmlns:a16="http://schemas.microsoft.com/office/drawing/2014/main" id="{B99617B6-E7B5-8240-AE8E-D2EC2D149FE6}"/>
              </a:ext>
            </a:extLst>
          </p:cNvPr>
          <p:cNvSpPr txBox="1"/>
          <p:nvPr/>
        </p:nvSpPr>
        <p:spPr>
          <a:xfrm>
            <a:off x="-49107" y="-37266"/>
            <a:ext cx="1328468" cy="317074"/>
          </a:xfrm>
          <a:prstGeom prst="rect">
            <a:avLst/>
          </a:prstGeom>
          <a:noFill/>
        </p:spPr>
        <p:txBody>
          <a:bodyPr wrap="square" rtlCol="0">
            <a:spAutoFit/>
          </a:bodyPr>
          <a:lstStyle/>
          <a:p>
            <a:pPr algn="l">
              <a:lnSpc>
                <a:spcPct val="114000"/>
              </a:lnSpc>
              <a:spcAft>
                <a:spcPts val="1200"/>
              </a:spcAft>
            </a:pPr>
            <a:r>
              <a:rPr lang="en-US" sz="1400" i="1" dirty="0">
                <a:latin typeface="Arial Nova Cond Light" panose="020B0306020202020204" pitchFamily="34" charset="0"/>
              </a:rPr>
              <a:t>AMBASSADORS</a:t>
            </a:r>
          </a:p>
        </p:txBody>
      </p:sp>
    </p:spTree>
    <p:extLst>
      <p:ext uri="{BB962C8B-B14F-4D97-AF65-F5344CB8AC3E}">
        <p14:creationId xmlns:p14="http://schemas.microsoft.com/office/powerpoint/2010/main" val="25333365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65ADB26-FD67-3543-8B90-9CC7130792D8}"/>
              </a:ext>
            </a:extLst>
          </p:cNvPr>
          <p:cNvSpPr>
            <a:spLocks noGrp="1"/>
          </p:cNvSpPr>
          <p:nvPr>
            <p:ph type="body" sz="quarter" idx="11"/>
          </p:nvPr>
        </p:nvSpPr>
        <p:spPr/>
        <p:txBody>
          <a:bodyPr>
            <a:normAutofit fontScale="70000" lnSpcReduction="20000"/>
          </a:bodyPr>
          <a:lstStyle/>
          <a:p>
            <a:r>
              <a:rPr lang="en-US" dirty="0"/>
              <a:t>TEXT ANALYSIS</a:t>
            </a:r>
          </a:p>
        </p:txBody>
      </p:sp>
      <p:sp>
        <p:nvSpPr>
          <p:cNvPr id="3" name="Text Placeholder 2">
            <a:extLst>
              <a:ext uri="{FF2B5EF4-FFF2-40B4-BE49-F238E27FC236}">
                <a16:creationId xmlns:a16="http://schemas.microsoft.com/office/drawing/2014/main" id="{D2D133E2-2EB5-BC4E-B91F-CE0CDE933EC8}"/>
              </a:ext>
            </a:extLst>
          </p:cNvPr>
          <p:cNvSpPr>
            <a:spLocks noGrp="1"/>
          </p:cNvSpPr>
          <p:nvPr>
            <p:ph type="body" sz="quarter" idx="20"/>
          </p:nvPr>
        </p:nvSpPr>
        <p:spPr/>
        <p:txBody>
          <a:bodyPr/>
          <a:lstStyle/>
          <a:p>
            <a:r>
              <a:rPr lang="en-US" dirty="0"/>
              <a:t>Kendrick Lamar</a:t>
            </a:r>
          </a:p>
        </p:txBody>
      </p:sp>
      <p:sp>
        <p:nvSpPr>
          <p:cNvPr id="10" name="TextBox 9">
            <a:extLst>
              <a:ext uri="{FF2B5EF4-FFF2-40B4-BE49-F238E27FC236}">
                <a16:creationId xmlns:a16="http://schemas.microsoft.com/office/drawing/2014/main" id="{35C077F1-650E-C64E-BD96-B40A61F21ACA}"/>
              </a:ext>
            </a:extLst>
          </p:cNvPr>
          <p:cNvSpPr txBox="1"/>
          <p:nvPr/>
        </p:nvSpPr>
        <p:spPr>
          <a:xfrm>
            <a:off x="7942216" y="1494516"/>
            <a:ext cx="1911549" cy="317074"/>
          </a:xfrm>
          <a:prstGeom prst="rect">
            <a:avLst/>
          </a:prstGeom>
          <a:solidFill>
            <a:srgbClr val="00B0F0">
              <a:alpha val="21176"/>
            </a:srgbClr>
          </a:solidFill>
        </p:spPr>
        <p:txBody>
          <a:bodyPr wrap="square" rtlCol="0">
            <a:spAutoFit/>
          </a:bodyPr>
          <a:lstStyle/>
          <a:p>
            <a:pPr algn="l">
              <a:lnSpc>
                <a:spcPct val="114000"/>
              </a:lnSpc>
              <a:spcAft>
                <a:spcPts val="1200"/>
              </a:spcAft>
            </a:pPr>
            <a:r>
              <a:rPr lang="en-NL" sz="1400" dirty="0">
                <a:latin typeface="Arial Nova Cond Light" panose="020B0306020202020204" pitchFamily="34" charset="0"/>
              </a:rPr>
              <a:t>Topic interpretation</a:t>
            </a:r>
          </a:p>
        </p:txBody>
      </p:sp>
      <p:sp>
        <p:nvSpPr>
          <p:cNvPr id="6" name="TextBox 5">
            <a:extLst>
              <a:ext uri="{FF2B5EF4-FFF2-40B4-BE49-F238E27FC236}">
                <a16:creationId xmlns:a16="http://schemas.microsoft.com/office/drawing/2014/main" id="{0FA89EA4-4D60-094A-985D-069B79F4DAE8}"/>
              </a:ext>
            </a:extLst>
          </p:cNvPr>
          <p:cNvSpPr txBox="1"/>
          <p:nvPr/>
        </p:nvSpPr>
        <p:spPr>
          <a:xfrm>
            <a:off x="7942217" y="1862840"/>
            <a:ext cx="1842107" cy="1116011"/>
          </a:xfrm>
          <a:prstGeom prst="rect">
            <a:avLst/>
          </a:prstGeom>
          <a:noFill/>
        </p:spPr>
        <p:txBody>
          <a:bodyPr wrap="none" rtlCol="0">
            <a:spAutoFit/>
          </a:bodyPr>
          <a:lstStyle/>
          <a:p>
            <a:pPr algn="l">
              <a:lnSpc>
                <a:spcPct val="114000"/>
              </a:lnSpc>
              <a:spcAft>
                <a:spcPts val="1200"/>
              </a:spcAft>
            </a:pPr>
            <a:r>
              <a:rPr lang="en-NL" sz="1400" dirty="0">
                <a:latin typeface="Arial Nova Cond Light" panose="020B0306020202020204" pitchFamily="34" charset="0"/>
              </a:rPr>
              <a:t>Kill, money, defensiveness</a:t>
            </a:r>
          </a:p>
          <a:p>
            <a:pPr algn="l">
              <a:lnSpc>
                <a:spcPct val="114000"/>
              </a:lnSpc>
              <a:spcAft>
                <a:spcPts val="1200"/>
              </a:spcAft>
            </a:pPr>
            <a:r>
              <a:rPr lang="en-NL" sz="1400" dirty="0">
                <a:latin typeface="Arial Nova Cond Light" panose="020B0306020202020204" pitchFamily="34" charset="0"/>
              </a:rPr>
              <a:t>Drugs, drink, sex</a:t>
            </a:r>
          </a:p>
          <a:p>
            <a:pPr algn="l">
              <a:lnSpc>
                <a:spcPct val="114000"/>
              </a:lnSpc>
              <a:spcAft>
                <a:spcPts val="1200"/>
              </a:spcAft>
            </a:pPr>
            <a:r>
              <a:rPr lang="en-NL" sz="1400" dirty="0">
                <a:latin typeface="Arial Nova Cond Light" panose="020B0306020202020204" pitchFamily="34" charset="0"/>
              </a:rPr>
              <a:t>Love, world</a:t>
            </a:r>
          </a:p>
        </p:txBody>
      </p:sp>
      <p:cxnSp>
        <p:nvCxnSpPr>
          <p:cNvPr id="11" name="Straight Connector 10">
            <a:extLst>
              <a:ext uri="{FF2B5EF4-FFF2-40B4-BE49-F238E27FC236}">
                <a16:creationId xmlns:a16="http://schemas.microsoft.com/office/drawing/2014/main" id="{BDBD7E04-F9BB-0A41-98D0-02261E7F117E}"/>
              </a:ext>
            </a:extLst>
          </p:cNvPr>
          <p:cNvCxnSpPr>
            <a:cxnSpLocks/>
          </p:cNvCxnSpPr>
          <p:nvPr/>
        </p:nvCxnSpPr>
        <p:spPr>
          <a:xfrm flipV="1">
            <a:off x="7255467" y="1367244"/>
            <a:ext cx="0" cy="527268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E3C2D664-730D-5645-80FD-9CD1892DA08D}"/>
              </a:ext>
            </a:extLst>
          </p:cNvPr>
          <p:cNvSpPr txBox="1"/>
          <p:nvPr/>
        </p:nvSpPr>
        <p:spPr>
          <a:xfrm>
            <a:off x="7907383" y="3165209"/>
            <a:ext cx="1911549" cy="317074"/>
          </a:xfrm>
          <a:prstGeom prst="rect">
            <a:avLst/>
          </a:prstGeom>
          <a:solidFill>
            <a:srgbClr val="00B0F0">
              <a:alpha val="21176"/>
            </a:srgbClr>
          </a:solidFill>
        </p:spPr>
        <p:txBody>
          <a:bodyPr wrap="square" rtlCol="0">
            <a:spAutoFit/>
          </a:bodyPr>
          <a:lstStyle/>
          <a:p>
            <a:pPr algn="l">
              <a:lnSpc>
                <a:spcPct val="114000"/>
              </a:lnSpc>
              <a:spcAft>
                <a:spcPts val="1200"/>
              </a:spcAft>
            </a:pPr>
            <a:r>
              <a:rPr lang="en-NL" sz="1400" dirty="0">
                <a:latin typeface="Arial Nova Cond Light" panose="020B0306020202020204" pitchFamily="34" charset="0"/>
              </a:rPr>
              <a:t>Sentiment**</a:t>
            </a:r>
          </a:p>
        </p:txBody>
      </p:sp>
      <p:sp>
        <p:nvSpPr>
          <p:cNvPr id="7" name="Rectangle 6">
            <a:extLst>
              <a:ext uri="{FF2B5EF4-FFF2-40B4-BE49-F238E27FC236}">
                <a16:creationId xmlns:a16="http://schemas.microsoft.com/office/drawing/2014/main" id="{03B3CAA5-76D3-3549-9D0C-C196577BE2E5}"/>
              </a:ext>
            </a:extLst>
          </p:cNvPr>
          <p:cNvSpPr/>
          <p:nvPr/>
        </p:nvSpPr>
        <p:spPr>
          <a:xfrm>
            <a:off x="7907383" y="4644310"/>
            <a:ext cx="2061783" cy="1515479"/>
          </a:xfrm>
          <a:prstGeom prst="rect">
            <a:avLst/>
          </a:prstGeom>
          <a:noFill/>
        </p:spPr>
        <p:txBody>
          <a:bodyPr wrap="none" rtlCol="0">
            <a:spAutoFit/>
          </a:bodyPr>
          <a:lstStyle/>
          <a:p>
            <a:pPr>
              <a:lnSpc>
                <a:spcPct val="114000"/>
              </a:lnSpc>
              <a:spcAft>
                <a:spcPts val="1200"/>
              </a:spcAft>
            </a:pPr>
            <a:r>
              <a:rPr lang="en-GB" sz="1400" dirty="0">
                <a:latin typeface="Arial Nova Cond Light" panose="020B0306020202020204" pitchFamily="34" charset="0"/>
              </a:rPr>
              <a:t>“</a:t>
            </a:r>
            <a:r>
              <a:rPr lang="en-GB" sz="1400" dirty="0" err="1">
                <a:latin typeface="Arial Nova Cond Light" panose="020B0306020202020204" pitchFamily="34" charset="0"/>
              </a:rPr>
              <a:t>we_gong_be_alright</a:t>
            </a:r>
            <a:r>
              <a:rPr lang="en-GB" sz="1400" dirty="0">
                <a:latin typeface="Arial Nova Cond Light" panose="020B0306020202020204" pitchFamily="34" charset="0"/>
              </a:rPr>
              <a:t>”</a:t>
            </a:r>
          </a:p>
          <a:p>
            <a:pPr>
              <a:lnSpc>
                <a:spcPct val="114000"/>
              </a:lnSpc>
              <a:spcAft>
                <a:spcPts val="1200"/>
              </a:spcAft>
            </a:pPr>
            <a:r>
              <a:rPr lang="en-GB" sz="1400" dirty="0">
                <a:latin typeface="Arial Nova Cond Light" panose="020B0306020202020204" pitchFamily="34" charset="0"/>
              </a:rPr>
              <a:t>“</a:t>
            </a:r>
            <a:r>
              <a:rPr lang="en-GB" sz="1400" dirty="0" err="1">
                <a:latin typeface="Arial Nova Cond Light" panose="020B0306020202020204" pitchFamily="34" charset="0"/>
              </a:rPr>
              <a:t>loving_you_is_complicated</a:t>
            </a:r>
            <a:r>
              <a:rPr lang="en-GB" sz="1400" dirty="0">
                <a:latin typeface="Arial Nova Cond Light" panose="020B0306020202020204" pitchFamily="34" charset="0"/>
              </a:rPr>
              <a:t>”</a:t>
            </a:r>
          </a:p>
          <a:p>
            <a:pPr>
              <a:lnSpc>
                <a:spcPct val="114000"/>
              </a:lnSpc>
              <a:spcAft>
                <a:spcPts val="1200"/>
              </a:spcAft>
            </a:pPr>
            <a:r>
              <a:rPr lang="en-GB" sz="1400" dirty="0">
                <a:latin typeface="Arial Nova Cond Light" panose="020B0306020202020204" pitchFamily="34" charset="0"/>
              </a:rPr>
              <a:t>“</a:t>
            </a:r>
            <a:r>
              <a:rPr lang="en-GB" sz="1400" dirty="0" err="1">
                <a:latin typeface="Arial Nova Cond Light" panose="020B0306020202020204" pitchFamily="34" charset="0"/>
              </a:rPr>
              <a:t>women_weed_and_weather</a:t>
            </a:r>
            <a:r>
              <a:rPr lang="en-GB" sz="1400" dirty="0">
                <a:latin typeface="Arial Nova Cond Light" panose="020B0306020202020204" pitchFamily="34" charset="0"/>
              </a:rPr>
              <a:t>”</a:t>
            </a:r>
          </a:p>
          <a:p>
            <a:pPr>
              <a:lnSpc>
                <a:spcPct val="114000"/>
              </a:lnSpc>
              <a:spcAft>
                <a:spcPts val="1200"/>
              </a:spcAft>
            </a:pPr>
            <a:r>
              <a:rPr lang="en-GB" sz="1400" dirty="0">
                <a:latin typeface="Arial Nova Cond Light" panose="020B0306020202020204" pitchFamily="34" charset="0"/>
              </a:rPr>
              <a:t>“</a:t>
            </a:r>
            <a:r>
              <a:rPr lang="en-GB" sz="1400" dirty="0" err="1">
                <a:latin typeface="Arial Nova Cond Light" panose="020B0306020202020204" pitchFamily="34" charset="0"/>
              </a:rPr>
              <a:t>pool_full_of_liquor</a:t>
            </a:r>
            <a:r>
              <a:rPr lang="en-GB" sz="1400" dirty="0">
                <a:latin typeface="Arial Nova Cond Light" panose="020B0306020202020204" pitchFamily="34" charset="0"/>
              </a:rPr>
              <a:t>”	</a:t>
            </a:r>
            <a:endParaRPr lang="en-NL" sz="1400" dirty="0">
              <a:latin typeface="Arial Nova Cond Light" panose="020B0306020202020204" pitchFamily="34" charset="0"/>
            </a:endParaRPr>
          </a:p>
        </p:txBody>
      </p:sp>
      <p:sp>
        <p:nvSpPr>
          <p:cNvPr id="18" name="TextBox 17">
            <a:extLst>
              <a:ext uri="{FF2B5EF4-FFF2-40B4-BE49-F238E27FC236}">
                <a16:creationId xmlns:a16="http://schemas.microsoft.com/office/drawing/2014/main" id="{7F0DF091-CD40-2445-9B61-B01D0693CFDC}"/>
              </a:ext>
            </a:extLst>
          </p:cNvPr>
          <p:cNvSpPr txBox="1"/>
          <p:nvPr/>
        </p:nvSpPr>
        <p:spPr>
          <a:xfrm>
            <a:off x="7907383" y="4266136"/>
            <a:ext cx="1911549" cy="317074"/>
          </a:xfrm>
          <a:prstGeom prst="rect">
            <a:avLst/>
          </a:prstGeom>
          <a:solidFill>
            <a:srgbClr val="00B0F0">
              <a:alpha val="21176"/>
            </a:srgbClr>
          </a:solidFill>
        </p:spPr>
        <p:txBody>
          <a:bodyPr wrap="square" rtlCol="0">
            <a:spAutoFit/>
          </a:bodyPr>
          <a:lstStyle/>
          <a:p>
            <a:pPr algn="l">
              <a:lnSpc>
                <a:spcPct val="114000"/>
              </a:lnSpc>
              <a:spcAft>
                <a:spcPts val="1200"/>
              </a:spcAft>
            </a:pPr>
            <a:r>
              <a:rPr lang="en-NL" sz="1400" dirty="0">
                <a:latin typeface="Arial Nova Cond Light" panose="020B0306020202020204" pitchFamily="34" charset="0"/>
              </a:rPr>
              <a:t>Commonly used phrases</a:t>
            </a:r>
          </a:p>
        </p:txBody>
      </p:sp>
      <p:sp>
        <p:nvSpPr>
          <p:cNvPr id="8" name="TextBox 7">
            <a:extLst>
              <a:ext uri="{FF2B5EF4-FFF2-40B4-BE49-F238E27FC236}">
                <a16:creationId xmlns:a16="http://schemas.microsoft.com/office/drawing/2014/main" id="{CCCF59C3-7A6F-DF4D-AF44-0183A8159F67}"/>
              </a:ext>
            </a:extLst>
          </p:cNvPr>
          <p:cNvSpPr txBox="1"/>
          <p:nvPr/>
        </p:nvSpPr>
        <p:spPr>
          <a:xfrm>
            <a:off x="199375" y="5560503"/>
            <a:ext cx="6257808" cy="654988"/>
          </a:xfrm>
          <a:prstGeom prst="rect">
            <a:avLst/>
          </a:prstGeom>
          <a:noFill/>
        </p:spPr>
        <p:txBody>
          <a:bodyPr wrap="square" rtlCol="0">
            <a:spAutoFit/>
          </a:bodyPr>
          <a:lstStyle/>
          <a:p>
            <a:pPr algn="l">
              <a:lnSpc>
                <a:spcPct val="114000"/>
              </a:lnSpc>
              <a:spcAft>
                <a:spcPts val="1200"/>
              </a:spcAft>
            </a:pPr>
            <a:r>
              <a:rPr lang="en-NL" sz="1100" i="1" dirty="0">
                <a:latin typeface="Arial Nova Cond Light" panose="020B0306020202020204" pitchFamily="34" charset="0"/>
              </a:rPr>
              <a:t>* IMPORTANT: </a:t>
            </a:r>
            <a:r>
              <a:rPr lang="en-GB" sz="1100" i="1" dirty="0">
                <a:latin typeface="Arial Nova Cond Light" panose="020B0306020202020204" pitchFamily="34" charset="0"/>
              </a:rPr>
              <a:t>B</a:t>
            </a:r>
            <a:r>
              <a:rPr lang="en-NL" sz="1100" i="1" dirty="0">
                <a:latin typeface="Arial Nova Cond Light" panose="020B0306020202020204" pitchFamily="34" charset="0"/>
              </a:rPr>
              <a:t>y far the </a:t>
            </a:r>
            <a:r>
              <a:rPr lang="en-NL" sz="1100" b="1" i="1" dirty="0">
                <a:latin typeface="Arial Nova Cond Light" panose="020B0306020202020204" pitchFamily="34" charset="0"/>
              </a:rPr>
              <a:t>MOST</a:t>
            </a:r>
            <a:r>
              <a:rPr lang="en-NL" sz="1100" i="1" dirty="0">
                <a:latin typeface="Arial Nova Cond Light" panose="020B0306020202020204" pitchFamily="34" charset="0"/>
              </a:rPr>
              <a:t> common word was the n-word, which I didn’t want to include here.  However I think it is important to take into consideration.   It was used 1282 times in all these songs, while the next most common word ‘fuck’ was used 769 times. </a:t>
            </a:r>
          </a:p>
        </p:txBody>
      </p:sp>
      <p:pic>
        <p:nvPicPr>
          <p:cNvPr id="11268" name="Picture 4">
            <a:extLst>
              <a:ext uri="{FF2B5EF4-FFF2-40B4-BE49-F238E27FC236}">
                <a16:creationId xmlns:a16="http://schemas.microsoft.com/office/drawing/2014/main" id="{8169E0D6-8B63-CB44-96AC-48B2AAA7816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6702"/>
          <a:stretch/>
        </p:blipFill>
        <p:spPr bwMode="auto">
          <a:xfrm>
            <a:off x="199375" y="2303413"/>
            <a:ext cx="6884826" cy="2603863"/>
          </a:xfrm>
          <a:prstGeom prst="rect">
            <a:avLst/>
          </a:prstGeom>
          <a:noFill/>
          <a:extLst>
            <a:ext uri="{909E8E84-426E-40DD-AFC4-6F175D3DCCD1}">
              <a14:hiddenFill xmlns:a14="http://schemas.microsoft.com/office/drawing/2010/main">
                <a:solidFill>
                  <a:srgbClr val="FFFFFF"/>
                </a:solidFill>
              </a14:hiddenFill>
            </a:ext>
          </a:extLst>
        </p:spPr>
      </p:pic>
      <p:pic>
        <p:nvPicPr>
          <p:cNvPr id="11270" name="Picture 6" descr="Kendrick Lamar">
            <a:extLst>
              <a:ext uri="{FF2B5EF4-FFF2-40B4-BE49-F238E27FC236}">
                <a16:creationId xmlns:a16="http://schemas.microsoft.com/office/drawing/2014/main" id="{A9402B10-3C2E-3E4B-BAD2-CAD2311F3BAA}"/>
              </a:ext>
            </a:extLst>
          </p:cNvPr>
          <p:cNvPicPr>
            <a:picLocks noChangeAspect="1" noChangeArrowheads="1"/>
          </p:cNvPicPr>
          <p:nvPr/>
        </p:nvPicPr>
        <p:blipFill>
          <a:blip r:embed="rId3">
            <a:alphaModFix amt="29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990788" y="1954344"/>
            <a:ext cx="3302000" cy="3302000"/>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153F6A8C-35FE-9448-95C9-939FA2E26847}"/>
              </a:ext>
            </a:extLst>
          </p:cNvPr>
          <p:cNvSpPr txBox="1"/>
          <p:nvPr/>
        </p:nvSpPr>
        <p:spPr>
          <a:xfrm>
            <a:off x="855615" y="6510904"/>
            <a:ext cx="6094938" cy="582147"/>
          </a:xfrm>
          <a:prstGeom prst="rect">
            <a:avLst/>
          </a:prstGeom>
          <a:noFill/>
        </p:spPr>
        <p:txBody>
          <a:bodyPr wrap="none" rtlCol="0">
            <a:spAutoFit/>
          </a:bodyPr>
          <a:lstStyle/>
          <a:p>
            <a:pPr>
              <a:lnSpc>
                <a:spcPct val="114000"/>
              </a:lnSpc>
              <a:spcAft>
                <a:spcPts val="1200"/>
              </a:spcAft>
            </a:pPr>
            <a:r>
              <a:rPr lang="en-NL" sz="1000" i="1" dirty="0">
                <a:latin typeface="Arial Nova Cond Light" panose="020B0306020202020204" pitchFamily="34" charset="0"/>
              </a:rPr>
              <a:t>**Sentiment is a measure of whether the text </a:t>
            </a:r>
            <a:r>
              <a:rPr lang="en-GB" sz="1000" i="1" dirty="0">
                <a:latin typeface="Arial Nova Cond Light" panose="020B0306020202020204" pitchFamily="34" charset="0"/>
              </a:rPr>
              <a:t>expresses a positive, negative, or neutral sentiment.  </a:t>
            </a:r>
            <a:r>
              <a:rPr lang="en-NL" sz="1000" i="1" dirty="0">
                <a:latin typeface="Arial Nova Cond Light" panose="020B0306020202020204" pitchFamily="34" charset="0"/>
              </a:rPr>
              <a:t>+1 is positive and -1 is negative</a:t>
            </a:r>
          </a:p>
          <a:p>
            <a:pPr>
              <a:lnSpc>
                <a:spcPct val="114000"/>
              </a:lnSpc>
              <a:spcAft>
                <a:spcPts val="1200"/>
              </a:spcAft>
            </a:pPr>
            <a:endParaRPr lang="en-NL" sz="1000" i="1" dirty="0">
              <a:latin typeface="Arial Nova Cond Light" panose="020B0306020202020204" pitchFamily="34" charset="0"/>
            </a:endParaRPr>
          </a:p>
        </p:txBody>
      </p:sp>
      <p:sp>
        <p:nvSpPr>
          <p:cNvPr id="4" name="TextBox 3">
            <a:extLst>
              <a:ext uri="{FF2B5EF4-FFF2-40B4-BE49-F238E27FC236}">
                <a16:creationId xmlns:a16="http://schemas.microsoft.com/office/drawing/2014/main" id="{B55D521D-C786-E747-9E1B-7FEE462126AC}"/>
              </a:ext>
            </a:extLst>
          </p:cNvPr>
          <p:cNvSpPr txBox="1"/>
          <p:nvPr/>
        </p:nvSpPr>
        <p:spPr>
          <a:xfrm>
            <a:off x="7942216" y="3887962"/>
            <a:ext cx="1660006" cy="317074"/>
          </a:xfrm>
          <a:prstGeom prst="rect">
            <a:avLst/>
          </a:prstGeom>
          <a:noFill/>
        </p:spPr>
        <p:txBody>
          <a:bodyPr wrap="none" rtlCol="0">
            <a:spAutoFit/>
          </a:bodyPr>
          <a:lstStyle/>
          <a:p>
            <a:pPr>
              <a:lnSpc>
                <a:spcPct val="114000"/>
              </a:lnSpc>
              <a:spcAft>
                <a:spcPts val="1200"/>
              </a:spcAft>
            </a:pPr>
            <a:r>
              <a:rPr lang="en-NL" sz="1400" dirty="0">
                <a:latin typeface="Arial Nova Cond Light" panose="020B0306020202020204" pitchFamily="34" charset="0"/>
              </a:rPr>
              <a:t>Min -0.36. | Max 0.358</a:t>
            </a:r>
          </a:p>
        </p:txBody>
      </p:sp>
      <p:sp>
        <p:nvSpPr>
          <p:cNvPr id="19" name="TextBox 18">
            <a:extLst>
              <a:ext uri="{FF2B5EF4-FFF2-40B4-BE49-F238E27FC236}">
                <a16:creationId xmlns:a16="http://schemas.microsoft.com/office/drawing/2014/main" id="{52301F2E-55BE-DA44-AE40-0156D002683D}"/>
              </a:ext>
            </a:extLst>
          </p:cNvPr>
          <p:cNvSpPr txBox="1"/>
          <p:nvPr/>
        </p:nvSpPr>
        <p:spPr>
          <a:xfrm>
            <a:off x="-49107" y="-37266"/>
            <a:ext cx="1328468" cy="317074"/>
          </a:xfrm>
          <a:prstGeom prst="rect">
            <a:avLst/>
          </a:prstGeom>
          <a:noFill/>
        </p:spPr>
        <p:txBody>
          <a:bodyPr wrap="square" rtlCol="0">
            <a:spAutoFit/>
          </a:bodyPr>
          <a:lstStyle/>
          <a:p>
            <a:pPr algn="l">
              <a:lnSpc>
                <a:spcPct val="114000"/>
              </a:lnSpc>
              <a:spcAft>
                <a:spcPts val="1200"/>
              </a:spcAft>
            </a:pPr>
            <a:r>
              <a:rPr lang="en-US" sz="1400" i="1" dirty="0">
                <a:latin typeface="Arial Nova Cond Light" panose="020B0306020202020204" pitchFamily="34" charset="0"/>
              </a:rPr>
              <a:t>AMBASSADORS</a:t>
            </a:r>
          </a:p>
        </p:txBody>
      </p:sp>
      <p:sp>
        <p:nvSpPr>
          <p:cNvPr id="22" name="TextBox 21">
            <a:extLst>
              <a:ext uri="{FF2B5EF4-FFF2-40B4-BE49-F238E27FC236}">
                <a16:creationId xmlns:a16="http://schemas.microsoft.com/office/drawing/2014/main" id="{1C5BBEB5-E271-914B-9CB4-741B645AEBCC}"/>
              </a:ext>
            </a:extLst>
          </p:cNvPr>
          <p:cNvSpPr txBox="1"/>
          <p:nvPr/>
        </p:nvSpPr>
        <p:spPr>
          <a:xfrm>
            <a:off x="7942216" y="3587686"/>
            <a:ext cx="1096775" cy="317074"/>
          </a:xfrm>
          <a:prstGeom prst="rect">
            <a:avLst/>
          </a:prstGeom>
          <a:noFill/>
        </p:spPr>
        <p:txBody>
          <a:bodyPr wrap="none" rtlCol="0">
            <a:spAutoFit/>
          </a:bodyPr>
          <a:lstStyle/>
          <a:p>
            <a:pPr>
              <a:lnSpc>
                <a:spcPct val="114000"/>
              </a:lnSpc>
              <a:spcAft>
                <a:spcPts val="1200"/>
              </a:spcAft>
            </a:pPr>
            <a:r>
              <a:rPr lang="en-NL" sz="1400" dirty="0">
                <a:latin typeface="Arial Nova Cond Light" panose="020B0306020202020204" pitchFamily="34" charset="0"/>
              </a:rPr>
              <a:t>Average 0.042</a:t>
            </a:r>
          </a:p>
        </p:txBody>
      </p:sp>
    </p:spTree>
    <p:extLst>
      <p:ext uri="{BB962C8B-B14F-4D97-AF65-F5344CB8AC3E}">
        <p14:creationId xmlns:p14="http://schemas.microsoft.com/office/powerpoint/2010/main" val="10094477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65ADB26-FD67-3543-8B90-9CC7130792D8}"/>
              </a:ext>
            </a:extLst>
          </p:cNvPr>
          <p:cNvSpPr>
            <a:spLocks noGrp="1"/>
          </p:cNvSpPr>
          <p:nvPr>
            <p:ph type="body" sz="quarter" idx="11"/>
          </p:nvPr>
        </p:nvSpPr>
        <p:spPr/>
        <p:txBody>
          <a:bodyPr>
            <a:normAutofit fontScale="70000" lnSpcReduction="20000"/>
          </a:bodyPr>
          <a:lstStyle/>
          <a:p>
            <a:r>
              <a:rPr lang="en-US" dirty="0"/>
              <a:t>TEXT ANALYSIS</a:t>
            </a:r>
          </a:p>
        </p:txBody>
      </p:sp>
      <p:sp>
        <p:nvSpPr>
          <p:cNvPr id="3" name="Text Placeholder 2">
            <a:extLst>
              <a:ext uri="{FF2B5EF4-FFF2-40B4-BE49-F238E27FC236}">
                <a16:creationId xmlns:a16="http://schemas.microsoft.com/office/drawing/2014/main" id="{D2D133E2-2EB5-BC4E-B91F-CE0CDE933EC8}"/>
              </a:ext>
            </a:extLst>
          </p:cNvPr>
          <p:cNvSpPr>
            <a:spLocks noGrp="1"/>
          </p:cNvSpPr>
          <p:nvPr>
            <p:ph type="body" sz="quarter" idx="20"/>
          </p:nvPr>
        </p:nvSpPr>
        <p:spPr/>
        <p:txBody>
          <a:bodyPr/>
          <a:lstStyle/>
          <a:p>
            <a:r>
              <a:rPr lang="en-US" dirty="0"/>
              <a:t>Travis Scott</a:t>
            </a:r>
          </a:p>
        </p:txBody>
      </p:sp>
      <p:sp>
        <p:nvSpPr>
          <p:cNvPr id="10" name="TextBox 9">
            <a:extLst>
              <a:ext uri="{FF2B5EF4-FFF2-40B4-BE49-F238E27FC236}">
                <a16:creationId xmlns:a16="http://schemas.microsoft.com/office/drawing/2014/main" id="{35C077F1-650E-C64E-BD96-B40A61F21ACA}"/>
              </a:ext>
            </a:extLst>
          </p:cNvPr>
          <p:cNvSpPr txBox="1"/>
          <p:nvPr/>
        </p:nvSpPr>
        <p:spPr>
          <a:xfrm>
            <a:off x="7942216" y="1511933"/>
            <a:ext cx="1911549" cy="317074"/>
          </a:xfrm>
          <a:prstGeom prst="rect">
            <a:avLst/>
          </a:prstGeom>
          <a:solidFill>
            <a:srgbClr val="00B0F0">
              <a:alpha val="21176"/>
            </a:srgbClr>
          </a:solidFill>
        </p:spPr>
        <p:txBody>
          <a:bodyPr wrap="square" rtlCol="0">
            <a:spAutoFit/>
          </a:bodyPr>
          <a:lstStyle/>
          <a:p>
            <a:pPr algn="l">
              <a:lnSpc>
                <a:spcPct val="114000"/>
              </a:lnSpc>
              <a:spcAft>
                <a:spcPts val="1200"/>
              </a:spcAft>
            </a:pPr>
            <a:r>
              <a:rPr lang="en-NL" sz="1400" dirty="0">
                <a:latin typeface="Arial Nova Cond Light" panose="020B0306020202020204" pitchFamily="34" charset="0"/>
              </a:rPr>
              <a:t>Topic interpretation</a:t>
            </a:r>
          </a:p>
        </p:txBody>
      </p:sp>
      <p:sp>
        <p:nvSpPr>
          <p:cNvPr id="6" name="TextBox 5">
            <a:extLst>
              <a:ext uri="{FF2B5EF4-FFF2-40B4-BE49-F238E27FC236}">
                <a16:creationId xmlns:a16="http://schemas.microsoft.com/office/drawing/2014/main" id="{0FA89EA4-4D60-094A-985D-069B79F4DAE8}"/>
              </a:ext>
            </a:extLst>
          </p:cNvPr>
          <p:cNvSpPr txBox="1"/>
          <p:nvPr/>
        </p:nvSpPr>
        <p:spPr>
          <a:xfrm>
            <a:off x="7942217" y="1880257"/>
            <a:ext cx="1322926" cy="1116011"/>
          </a:xfrm>
          <a:prstGeom prst="rect">
            <a:avLst/>
          </a:prstGeom>
          <a:noFill/>
        </p:spPr>
        <p:txBody>
          <a:bodyPr wrap="none" rtlCol="0">
            <a:spAutoFit/>
          </a:bodyPr>
          <a:lstStyle/>
          <a:p>
            <a:pPr algn="l">
              <a:lnSpc>
                <a:spcPct val="114000"/>
              </a:lnSpc>
              <a:spcAft>
                <a:spcPts val="1200"/>
              </a:spcAft>
            </a:pPr>
            <a:r>
              <a:rPr lang="en-NL" sz="1400" dirty="0">
                <a:latin typeface="Arial Nova Cond Light" panose="020B0306020202020204" pitchFamily="34" charset="0"/>
              </a:rPr>
              <a:t>Club, band, music</a:t>
            </a:r>
          </a:p>
          <a:p>
            <a:pPr algn="l">
              <a:lnSpc>
                <a:spcPct val="114000"/>
              </a:lnSpc>
              <a:spcAft>
                <a:spcPts val="1200"/>
              </a:spcAft>
            </a:pPr>
            <a:r>
              <a:rPr lang="en-NL" sz="1400" dirty="0">
                <a:latin typeface="Arial Nova Cond Light" panose="020B0306020202020204" pitchFamily="34" charset="0"/>
              </a:rPr>
              <a:t>Drugs, sex</a:t>
            </a:r>
          </a:p>
          <a:p>
            <a:pPr algn="l">
              <a:lnSpc>
                <a:spcPct val="114000"/>
              </a:lnSpc>
              <a:spcAft>
                <a:spcPts val="1200"/>
              </a:spcAft>
            </a:pPr>
            <a:r>
              <a:rPr lang="en-NL" sz="1400" dirty="0">
                <a:latin typeface="Arial Nova Cond Light" panose="020B0306020202020204" pitchFamily="34" charset="0"/>
              </a:rPr>
              <a:t>Drink, smoke</a:t>
            </a:r>
          </a:p>
        </p:txBody>
      </p:sp>
      <p:cxnSp>
        <p:nvCxnSpPr>
          <p:cNvPr id="11" name="Straight Connector 10">
            <a:extLst>
              <a:ext uri="{FF2B5EF4-FFF2-40B4-BE49-F238E27FC236}">
                <a16:creationId xmlns:a16="http://schemas.microsoft.com/office/drawing/2014/main" id="{BDBD7E04-F9BB-0A41-98D0-02261E7F117E}"/>
              </a:ext>
            </a:extLst>
          </p:cNvPr>
          <p:cNvCxnSpPr>
            <a:cxnSpLocks/>
          </p:cNvCxnSpPr>
          <p:nvPr/>
        </p:nvCxnSpPr>
        <p:spPr>
          <a:xfrm flipV="1">
            <a:off x="7255467" y="1367244"/>
            <a:ext cx="0" cy="527268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E3C2D664-730D-5645-80FD-9CD1892DA08D}"/>
              </a:ext>
            </a:extLst>
          </p:cNvPr>
          <p:cNvSpPr txBox="1"/>
          <p:nvPr/>
        </p:nvSpPr>
        <p:spPr>
          <a:xfrm>
            <a:off x="7907383" y="3165209"/>
            <a:ext cx="1911549" cy="317074"/>
          </a:xfrm>
          <a:prstGeom prst="rect">
            <a:avLst/>
          </a:prstGeom>
          <a:solidFill>
            <a:srgbClr val="00B0F0">
              <a:alpha val="21176"/>
            </a:srgbClr>
          </a:solidFill>
        </p:spPr>
        <p:txBody>
          <a:bodyPr wrap="square" rtlCol="0">
            <a:spAutoFit/>
          </a:bodyPr>
          <a:lstStyle/>
          <a:p>
            <a:pPr algn="l">
              <a:lnSpc>
                <a:spcPct val="114000"/>
              </a:lnSpc>
              <a:spcAft>
                <a:spcPts val="1200"/>
              </a:spcAft>
            </a:pPr>
            <a:r>
              <a:rPr lang="en-NL" sz="1400" dirty="0">
                <a:latin typeface="Arial Nova Cond Light" panose="020B0306020202020204" pitchFamily="34" charset="0"/>
              </a:rPr>
              <a:t>Sentiment**</a:t>
            </a:r>
          </a:p>
        </p:txBody>
      </p:sp>
      <p:sp>
        <p:nvSpPr>
          <p:cNvPr id="15" name="TextBox 14">
            <a:extLst>
              <a:ext uri="{FF2B5EF4-FFF2-40B4-BE49-F238E27FC236}">
                <a16:creationId xmlns:a16="http://schemas.microsoft.com/office/drawing/2014/main" id="{14491901-413F-3E4E-9A31-80574689F704}"/>
              </a:ext>
            </a:extLst>
          </p:cNvPr>
          <p:cNvSpPr txBox="1"/>
          <p:nvPr/>
        </p:nvSpPr>
        <p:spPr>
          <a:xfrm>
            <a:off x="8058338" y="3535877"/>
            <a:ext cx="1096775" cy="317074"/>
          </a:xfrm>
          <a:prstGeom prst="rect">
            <a:avLst/>
          </a:prstGeom>
          <a:noFill/>
        </p:spPr>
        <p:txBody>
          <a:bodyPr wrap="none" rtlCol="0">
            <a:spAutoFit/>
          </a:bodyPr>
          <a:lstStyle/>
          <a:p>
            <a:pPr>
              <a:lnSpc>
                <a:spcPct val="114000"/>
              </a:lnSpc>
              <a:spcAft>
                <a:spcPts val="1200"/>
              </a:spcAft>
            </a:pPr>
            <a:r>
              <a:rPr lang="en-NL" sz="1400" dirty="0">
                <a:latin typeface="Arial Nova Cond Light" panose="020B0306020202020204" pitchFamily="34" charset="0"/>
              </a:rPr>
              <a:t>Average 0.036</a:t>
            </a:r>
          </a:p>
        </p:txBody>
      </p:sp>
      <p:sp>
        <p:nvSpPr>
          <p:cNvPr id="7" name="Rectangle 6">
            <a:extLst>
              <a:ext uri="{FF2B5EF4-FFF2-40B4-BE49-F238E27FC236}">
                <a16:creationId xmlns:a16="http://schemas.microsoft.com/office/drawing/2014/main" id="{03B3CAA5-76D3-3549-9D0C-C196577BE2E5}"/>
              </a:ext>
            </a:extLst>
          </p:cNvPr>
          <p:cNvSpPr/>
          <p:nvPr/>
        </p:nvSpPr>
        <p:spPr>
          <a:xfrm>
            <a:off x="7907383" y="4644310"/>
            <a:ext cx="2060757" cy="1515479"/>
          </a:xfrm>
          <a:prstGeom prst="rect">
            <a:avLst/>
          </a:prstGeom>
          <a:noFill/>
        </p:spPr>
        <p:txBody>
          <a:bodyPr wrap="none" rtlCol="0">
            <a:spAutoFit/>
          </a:bodyPr>
          <a:lstStyle/>
          <a:p>
            <a:pPr>
              <a:lnSpc>
                <a:spcPct val="114000"/>
              </a:lnSpc>
              <a:spcAft>
                <a:spcPts val="1200"/>
              </a:spcAft>
            </a:pPr>
            <a:r>
              <a:rPr lang="en-GB" sz="1400" dirty="0">
                <a:latin typeface="Arial Nova Cond Light" panose="020B0306020202020204" pitchFamily="34" charset="0"/>
              </a:rPr>
              <a:t>“</a:t>
            </a:r>
            <a:r>
              <a:rPr lang="en-GB" sz="1400" dirty="0" err="1">
                <a:latin typeface="Arial Nova Cond Light" panose="020B0306020202020204" pitchFamily="34" charset="0"/>
              </a:rPr>
              <a:t>ice_on_in_the_bath</a:t>
            </a:r>
            <a:r>
              <a:rPr lang="en-GB" sz="1400" dirty="0">
                <a:latin typeface="Arial Nova Cond Light" panose="020B0306020202020204" pitchFamily="34" charset="0"/>
              </a:rPr>
              <a:t>”</a:t>
            </a:r>
          </a:p>
          <a:p>
            <a:pPr>
              <a:lnSpc>
                <a:spcPct val="114000"/>
              </a:lnSpc>
              <a:spcAft>
                <a:spcPts val="1200"/>
              </a:spcAft>
            </a:pPr>
            <a:r>
              <a:rPr lang="en-GB" sz="1400" dirty="0">
                <a:latin typeface="Arial Nova Cond Light" panose="020B0306020202020204" pitchFamily="34" charset="0"/>
              </a:rPr>
              <a:t>“</a:t>
            </a:r>
            <a:r>
              <a:rPr lang="en-GB" sz="1400" dirty="0" err="1">
                <a:latin typeface="Arial Nova Cond Light" panose="020B0306020202020204" pitchFamily="34" charset="0"/>
              </a:rPr>
              <a:t>hoes_and_the_alcol</a:t>
            </a:r>
            <a:r>
              <a:rPr lang="en-GB" sz="1400" dirty="0">
                <a:latin typeface="Arial Nova Cond Light" panose="020B0306020202020204" pitchFamily="34" charset="0"/>
              </a:rPr>
              <a:t>”</a:t>
            </a:r>
          </a:p>
          <a:p>
            <a:pPr>
              <a:lnSpc>
                <a:spcPct val="114000"/>
              </a:lnSpc>
              <a:spcAft>
                <a:spcPts val="1200"/>
              </a:spcAft>
            </a:pPr>
            <a:r>
              <a:rPr lang="en-GB" sz="1400" dirty="0">
                <a:latin typeface="Arial Nova Cond Light" panose="020B0306020202020204" pitchFamily="34" charset="0"/>
              </a:rPr>
              <a:t>“</a:t>
            </a:r>
            <a:r>
              <a:rPr lang="en-GB" sz="1400" dirty="0" err="1">
                <a:latin typeface="Arial Nova Cond Light" panose="020B0306020202020204" pitchFamily="34" charset="0"/>
              </a:rPr>
              <a:t>breakfast_on_a_jet</a:t>
            </a:r>
            <a:r>
              <a:rPr lang="en-GB" sz="1400" dirty="0">
                <a:latin typeface="Arial Nova Cond Light" panose="020B0306020202020204" pitchFamily="34" charset="0"/>
              </a:rPr>
              <a:t>”</a:t>
            </a:r>
          </a:p>
          <a:p>
            <a:pPr>
              <a:lnSpc>
                <a:spcPct val="114000"/>
              </a:lnSpc>
              <a:spcAft>
                <a:spcPts val="1200"/>
              </a:spcAft>
            </a:pPr>
            <a:r>
              <a:rPr lang="en-GB" sz="1400" dirty="0">
                <a:latin typeface="Arial Nova Cond Light" panose="020B0306020202020204" pitchFamily="34" charset="0"/>
              </a:rPr>
              <a:t>“</a:t>
            </a:r>
            <a:r>
              <a:rPr lang="en-GB" sz="1400" dirty="0" err="1">
                <a:latin typeface="Arial Nova Cond Light" panose="020B0306020202020204" pitchFamily="34" charset="0"/>
              </a:rPr>
              <a:t>wine_and_a_hennessy</a:t>
            </a:r>
            <a:r>
              <a:rPr lang="en-GB" sz="1400" dirty="0">
                <a:latin typeface="Arial Nova Cond Light" panose="020B0306020202020204" pitchFamily="34" charset="0"/>
              </a:rPr>
              <a:t>”	</a:t>
            </a:r>
            <a:endParaRPr lang="en-NL" sz="1400" dirty="0">
              <a:latin typeface="Arial Nova Cond Light" panose="020B0306020202020204" pitchFamily="34" charset="0"/>
            </a:endParaRPr>
          </a:p>
        </p:txBody>
      </p:sp>
      <p:sp>
        <p:nvSpPr>
          <p:cNvPr id="18" name="TextBox 17">
            <a:extLst>
              <a:ext uri="{FF2B5EF4-FFF2-40B4-BE49-F238E27FC236}">
                <a16:creationId xmlns:a16="http://schemas.microsoft.com/office/drawing/2014/main" id="{7F0DF091-CD40-2445-9B61-B01D0693CFDC}"/>
              </a:ext>
            </a:extLst>
          </p:cNvPr>
          <p:cNvSpPr txBox="1"/>
          <p:nvPr/>
        </p:nvSpPr>
        <p:spPr>
          <a:xfrm>
            <a:off x="7907383" y="4266136"/>
            <a:ext cx="1911549" cy="317074"/>
          </a:xfrm>
          <a:prstGeom prst="rect">
            <a:avLst/>
          </a:prstGeom>
          <a:solidFill>
            <a:srgbClr val="00B0F0">
              <a:alpha val="21176"/>
            </a:srgbClr>
          </a:solidFill>
        </p:spPr>
        <p:txBody>
          <a:bodyPr wrap="square" rtlCol="0">
            <a:spAutoFit/>
          </a:bodyPr>
          <a:lstStyle/>
          <a:p>
            <a:pPr algn="l">
              <a:lnSpc>
                <a:spcPct val="114000"/>
              </a:lnSpc>
              <a:spcAft>
                <a:spcPts val="1200"/>
              </a:spcAft>
            </a:pPr>
            <a:r>
              <a:rPr lang="en-NL" sz="1400" dirty="0">
                <a:latin typeface="Arial Nova Cond Light" panose="020B0306020202020204" pitchFamily="34" charset="0"/>
              </a:rPr>
              <a:t>Commonly used phrases</a:t>
            </a:r>
          </a:p>
        </p:txBody>
      </p:sp>
      <p:sp>
        <p:nvSpPr>
          <p:cNvPr id="8" name="TextBox 7">
            <a:extLst>
              <a:ext uri="{FF2B5EF4-FFF2-40B4-BE49-F238E27FC236}">
                <a16:creationId xmlns:a16="http://schemas.microsoft.com/office/drawing/2014/main" id="{CCCF59C3-7A6F-DF4D-AF44-0183A8159F67}"/>
              </a:ext>
            </a:extLst>
          </p:cNvPr>
          <p:cNvSpPr txBox="1"/>
          <p:nvPr/>
        </p:nvSpPr>
        <p:spPr>
          <a:xfrm>
            <a:off x="584147" y="5579174"/>
            <a:ext cx="6257808" cy="654988"/>
          </a:xfrm>
          <a:prstGeom prst="rect">
            <a:avLst/>
          </a:prstGeom>
          <a:noFill/>
        </p:spPr>
        <p:txBody>
          <a:bodyPr wrap="square" rtlCol="0">
            <a:spAutoFit/>
          </a:bodyPr>
          <a:lstStyle/>
          <a:p>
            <a:pPr algn="l">
              <a:lnSpc>
                <a:spcPct val="114000"/>
              </a:lnSpc>
              <a:spcAft>
                <a:spcPts val="1200"/>
              </a:spcAft>
            </a:pPr>
            <a:r>
              <a:rPr lang="en-NL" sz="1100" i="1" dirty="0">
                <a:latin typeface="Arial Nova Cond Light" panose="020B0306020202020204" pitchFamily="34" charset="0"/>
              </a:rPr>
              <a:t>* IMPORTANT: </a:t>
            </a:r>
            <a:r>
              <a:rPr lang="en-GB" sz="1100" i="1" dirty="0">
                <a:latin typeface="Arial Nova Cond Light" panose="020B0306020202020204" pitchFamily="34" charset="0"/>
              </a:rPr>
              <a:t>B</a:t>
            </a:r>
            <a:r>
              <a:rPr lang="en-NL" sz="1100" i="1" dirty="0">
                <a:latin typeface="Arial Nova Cond Light" panose="020B0306020202020204" pitchFamily="34" charset="0"/>
              </a:rPr>
              <a:t>y far the </a:t>
            </a:r>
            <a:r>
              <a:rPr lang="en-NL" sz="1100" b="1" i="1" dirty="0">
                <a:latin typeface="Arial Nova Cond Light" panose="020B0306020202020204" pitchFamily="34" charset="0"/>
              </a:rPr>
              <a:t>MOST</a:t>
            </a:r>
            <a:r>
              <a:rPr lang="en-NL" sz="1100" i="1" dirty="0">
                <a:latin typeface="Arial Nova Cond Light" panose="020B0306020202020204" pitchFamily="34" charset="0"/>
              </a:rPr>
              <a:t> common word was the n-word, which I didn’t want to include here.  However I think it is important to take into consideration.   It was used 1005 times in all these songs, while the next most common word ‘fuck’ was used 506 times. </a:t>
            </a:r>
          </a:p>
        </p:txBody>
      </p:sp>
      <p:pic>
        <p:nvPicPr>
          <p:cNvPr id="14338" name="Picture 2">
            <a:extLst>
              <a:ext uri="{FF2B5EF4-FFF2-40B4-BE49-F238E27FC236}">
                <a16:creationId xmlns:a16="http://schemas.microsoft.com/office/drawing/2014/main" id="{5F5A5E53-3CA4-054E-A6FA-02A289F52F4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6545"/>
          <a:stretch/>
        </p:blipFill>
        <p:spPr bwMode="auto">
          <a:xfrm>
            <a:off x="323093" y="2432911"/>
            <a:ext cx="6779917" cy="2569029"/>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5">
            <a:extLst>
              <a:ext uri="{FF2B5EF4-FFF2-40B4-BE49-F238E27FC236}">
                <a16:creationId xmlns:a16="http://schemas.microsoft.com/office/drawing/2014/main" id="{2568477F-AD11-3446-A403-6F57E9C350E0}"/>
              </a:ext>
            </a:extLst>
          </p:cNvPr>
          <p:cNvSpPr>
            <a:spLocks noChangeArrowheads="1"/>
          </p:cNvSpPr>
          <p:nvPr/>
        </p:nvSpPr>
        <p:spPr bwMode="auto">
          <a:xfrm>
            <a:off x="838200" y="381793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NL" altLang="en-NL" sz="1800" b="0" i="0" u="none" strike="noStrike" cap="none" normalizeH="0" baseline="0">
                <a:ln>
                  <a:noFill/>
                </a:ln>
                <a:solidFill>
                  <a:schemeClr val="tx1"/>
                </a:solidFill>
                <a:effectLst/>
                <a:latin typeface="Arial" panose="020B0604020202020204" pitchFamily="34" charset="0"/>
              </a:rPr>
            </a:br>
            <a:endParaRPr kumimoji="0" lang="en-NL" altLang="en-NL" sz="1800" b="0" i="0" u="none" strike="noStrike" cap="none" normalizeH="0" baseline="0">
              <a:ln>
                <a:noFill/>
              </a:ln>
              <a:solidFill>
                <a:schemeClr val="tx1"/>
              </a:solidFill>
              <a:effectLst/>
              <a:latin typeface="Arial" panose="020B0604020202020204" pitchFamily="34" charset="0"/>
            </a:endParaRPr>
          </a:p>
        </p:txBody>
      </p:sp>
      <p:pic>
        <p:nvPicPr>
          <p:cNvPr id="14343" name="Picture 7" descr="Travi$ Scott">
            <a:extLst>
              <a:ext uri="{FF2B5EF4-FFF2-40B4-BE49-F238E27FC236}">
                <a16:creationId xmlns:a16="http://schemas.microsoft.com/office/drawing/2014/main" id="{D6A3EFC7-93D2-4149-9EDD-3CF5A89D2746}"/>
              </a:ext>
            </a:extLst>
          </p:cNvPr>
          <p:cNvPicPr>
            <a:picLocks noChangeAspect="1" noChangeArrowheads="1"/>
          </p:cNvPicPr>
          <p:nvPr/>
        </p:nvPicPr>
        <p:blipFill>
          <a:blip r:embed="rId3">
            <a:alphaModFix amt="35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359308" y="1422478"/>
            <a:ext cx="3879954" cy="3879954"/>
          </a:xfrm>
          <a:prstGeom prst="rect">
            <a:avLst/>
          </a:prstGeom>
          <a:noFill/>
          <a:extLst>
            <a:ext uri="{909E8E84-426E-40DD-AFC4-6F175D3DCCD1}">
              <a14:hiddenFill xmlns:a14="http://schemas.microsoft.com/office/drawing/2010/main">
                <a:solidFill>
                  <a:srgbClr val="FFFFFF"/>
                </a:solidFill>
              </a14:hiddenFill>
            </a:ext>
          </a:extLst>
        </p:spPr>
      </p:pic>
      <p:sp>
        <p:nvSpPr>
          <p:cNvPr id="24" name="TextBox 23">
            <a:extLst>
              <a:ext uri="{FF2B5EF4-FFF2-40B4-BE49-F238E27FC236}">
                <a16:creationId xmlns:a16="http://schemas.microsoft.com/office/drawing/2014/main" id="{D482D504-F07C-8341-8D4A-64470D474B9E}"/>
              </a:ext>
            </a:extLst>
          </p:cNvPr>
          <p:cNvSpPr txBox="1"/>
          <p:nvPr/>
        </p:nvSpPr>
        <p:spPr>
          <a:xfrm>
            <a:off x="855615" y="6510904"/>
            <a:ext cx="6094938" cy="582147"/>
          </a:xfrm>
          <a:prstGeom prst="rect">
            <a:avLst/>
          </a:prstGeom>
          <a:noFill/>
        </p:spPr>
        <p:txBody>
          <a:bodyPr wrap="none" rtlCol="0">
            <a:spAutoFit/>
          </a:bodyPr>
          <a:lstStyle/>
          <a:p>
            <a:pPr>
              <a:lnSpc>
                <a:spcPct val="114000"/>
              </a:lnSpc>
              <a:spcAft>
                <a:spcPts val="1200"/>
              </a:spcAft>
            </a:pPr>
            <a:r>
              <a:rPr lang="en-NL" sz="1000" i="1" dirty="0">
                <a:latin typeface="Arial Nova Cond Light" panose="020B0306020202020204" pitchFamily="34" charset="0"/>
              </a:rPr>
              <a:t>**Sentiment is a measure of whether the text </a:t>
            </a:r>
            <a:r>
              <a:rPr lang="en-GB" sz="1000" i="1" dirty="0">
                <a:latin typeface="Arial Nova Cond Light" panose="020B0306020202020204" pitchFamily="34" charset="0"/>
              </a:rPr>
              <a:t>expresses a positive, negative, or neutral sentiment.  </a:t>
            </a:r>
            <a:r>
              <a:rPr lang="en-NL" sz="1000" i="1" dirty="0">
                <a:latin typeface="Arial Nova Cond Light" panose="020B0306020202020204" pitchFamily="34" charset="0"/>
              </a:rPr>
              <a:t>+1 is positive and -1 is negative</a:t>
            </a:r>
          </a:p>
          <a:p>
            <a:pPr>
              <a:lnSpc>
                <a:spcPct val="114000"/>
              </a:lnSpc>
              <a:spcAft>
                <a:spcPts val="1200"/>
              </a:spcAft>
            </a:pPr>
            <a:endParaRPr lang="en-NL" sz="1000" i="1" dirty="0">
              <a:latin typeface="Arial Nova Cond Light" panose="020B0306020202020204" pitchFamily="34" charset="0"/>
            </a:endParaRPr>
          </a:p>
        </p:txBody>
      </p:sp>
      <p:sp>
        <p:nvSpPr>
          <p:cNvPr id="21" name="TextBox 20">
            <a:extLst>
              <a:ext uri="{FF2B5EF4-FFF2-40B4-BE49-F238E27FC236}">
                <a16:creationId xmlns:a16="http://schemas.microsoft.com/office/drawing/2014/main" id="{3AD7F666-548A-6E4E-81DE-B20C39232050}"/>
              </a:ext>
            </a:extLst>
          </p:cNvPr>
          <p:cNvSpPr txBox="1"/>
          <p:nvPr/>
        </p:nvSpPr>
        <p:spPr>
          <a:xfrm>
            <a:off x="8045978" y="3923553"/>
            <a:ext cx="1634358" cy="317074"/>
          </a:xfrm>
          <a:prstGeom prst="rect">
            <a:avLst/>
          </a:prstGeom>
          <a:noFill/>
        </p:spPr>
        <p:txBody>
          <a:bodyPr wrap="none" rtlCol="0">
            <a:spAutoFit/>
          </a:bodyPr>
          <a:lstStyle/>
          <a:p>
            <a:pPr algn="l">
              <a:lnSpc>
                <a:spcPct val="114000"/>
              </a:lnSpc>
              <a:spcAft>
                <a:spcPts val="1200"/>
              </a:spcAft>
            </a:pPr>
            <a:r>
              <a:rPr lang="en-NL" sz="1400" dirty="0">
                <a:latin typeface="Arial Nova Cond Light" panose="020B0306020202020204" pitchFamily="34" charset="0"/>
              </a:rPr>
              <a:t>Min -0.4   | Max. 0.69 </a:t>
            </a:r>
          </a:p>
        </p:txBody>
      </p:sp>
      <p:sp>
        <p:nvSpPr>
          <p:cNvPr id="19" name="TextBox 18">
            <a:extLst>
              <a:ext uri="{FF2B5EF4-FFF2-40B4-BE49-F238E27FC236}">
                <a16:creationId xmlns:a16="http://schemas.microsoft.com/office/drawing/2014/main" id="{E984C640-95AF-8948-AE80-A0C7B46370A7}"/>
              </a:ext>
            </a:extLst>
          </p:cNvPr>
          <p:cNvSpPr txBox="1"/>
          <p:nvPr/>
        </p:nvSpPr>
        <p:spPr>
          <a:xfrm>
            <a:off x="-49107" y="-37266"/>
            <a:ext cx="1328468" cy="317074"/>
          </a:xfrm>
          <a:prstGeom prst="rect">
            <a:avLst/>
          </a:prstGeom>
          <a:noFill/>
        </p:spPr>
        <p:txBody>
          <a:bodyPr wrap="square" rtlCol="0">
            <a:spAutoFit/>
          </a:bodyPr>
          <a:lstStyle/>
          <a:p>
            <a:pPr algn="l">
              <a:lnSpc>
                <a:spcPct val="114000"/>
              </a:lnSpc>
              <a:spcAft>
                <a:spcPts val="1200"/>
              </a:spcAft>
            </a:pPr>
            <a:r>
              <a:rPr lang="en-US" sz="1400" i="1" dirty="0">
                <a:latin typeface="Arial Nova Cond Light" panose="020B0306020202020204" pitchFamily="34" charset="0"/>
              </a:rPr>
              <a:t>AMBASSADORS</a:t>
            </a:r>
          </a:p>
        </p:txBody>
      </p:sp>
    </p:spTree>
    <p:extLst>
      <p:ext uri="{BB962C8B-B14F-4D97-AF65-F5344CB8AC3E}">
        <p14:creationId xmlns:p14="http://schemas.microsoft.com/office/powerpoint/2010/main" val="37745383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65ADB26-FD67-3543-8B90-9CC7130792D8}"/>
              </a:ext>
            </a:extLst>
          </p:cNvPr>
          <p:cNvSpPr>
            <a:spLocks noGrp="1"/>
          </p:cNvSpPr>
          <p:nvPr>
            <p:ph type="body" sz="quarter" idx="11"/>
          </p:nvPr>
        </p:nvSpPr>
        <p:spPr/>
        <p:txBody>
          <a:bodyPr>
            <a:normAutofit fontScale="70000" lnSpcReduction="20000"/>
          </a:bodyPr>
          <a:lstStyle/>
          <a:p>
            <a:r>
              <a:rPr lang="en-US" dirty="0"/>
              <a:t>INSIGHTS AND TAKEAWAYS (text analysis)</a:t>
            </a:r>
          </a:p>
        </p:txBody>
      </p:sp>
      <p:sp>
        <p:nvSpPr>
          <p:cNvPr id="14" name="Rectangle 5">
            <a:extLst>
              <a:ext uri="{FF2B5EF4-FFF2-40B4-BE49-F238E27FC236}">
                <a16:creationId xmlns:a16="http://schemas.microsoft.com/office/drawing/2014/main" id="{2568477F-AD11-3446-A403-6F57E9C350E0}"/>
              </a:ext>
            </a:extLst>
          </p:cNvPr>
          <p:cNvSpPr>
            <a:spLocks noChangeArrowheads="1"/>
          </p:cNvSpPr>
          <p:nvPr/>
        </p:nvSpPr>
        <p:spPr bwMode="auto">
          <a:xfrm>
            <a:off x="838200" y="381793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NL" altLang="en-NL" sz="1800" b="0" i="0" u="none" strike="noStrike" cap="none" normalizeH="0" baseline="0">
                <a:ln>
                  <a:noFill/>
                </a:ln>
                <a:solidFill>
                  <a:schemeClr val="tx1"/>
                </a:solidFill>
                <a:effectLst/>
                <a:latin typeface="Arial" panose="020B0604020202020204" pitchFamily="34" charset="0"/>
              </a:rPr>
            </a:br>
            <a:endParaRPr kumimoji="0" lang="en-NL" altLang="en-NL" sz="1800" b="0" i="0" u="none" strike="noStrike" cap="none" normalizeH="0" baseline="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9852B7CC-6345-7642-BA9B-5D4D248DB7F5}"/>
              </a:ext>
            </a:extLst>
          </p:cNvPr>
          <p:cNvSpPr txBox="1"/>
          <p:nvPr/>
        </p:nvSpPr>
        <p:spPr>
          <a:xfrm>
            <a:off x="347283" y="1036975"/>
            <a:ext cx="4681917" cy="1207703"/>
          </a:xfrm>
          <a:prstGeom prst="rect">
            <a:avLst/>
          </a:prstGeom>
          <a:noFill/>
        </p:spPr>
        <p:txBody>
          <a:bodyPr wrap="square" rtlCol="0">
            <a:spAutoFit/>
          </a:bodyPr>
          <a:lstStyle/>
          <a:p>
            <a:pPr>
              <a:lnSpc>
                <a:spcPct val="114000"/>
              </a:lnSpc>
              <a:spcAft>
                <a:spcPts val="1200"/>
              </a:spcAft>
            </a:pPr>
            <a:r>
              <a:rPr lang="en-GB" sz="1400" b="1" dirty="0">
                <a:latin typeface="Arial Nova Cond" panose="020B0506020202020204" pitchFamily="34" charset="0"/>
              </a:rPr>
              <a:t>Nike values: Diversity and Inclusion</a:t>
            </a:r>
            <a:endParaRPr lang="en-GB" sz="1400" b="1" i="1" dirty="0">
              <a:latin typeface="Arial Nova Light" panose="020B0304020202020204" pitchFamily="34" charset="0"/>
            </a:endParaRPr>
          </a:p>
          <a:p>
            <a:pPr>
              <a:lnSpc>
                <a:spcPct val="114000"/>
              </a:lnSpc>
              <a:spcAft>
                <a:spcPts val="1200"/>
              </a:spcAft>
            </a:pPr>
            <a:r>
              <a:rPr lang="en-GB" sz="1400" i="1" dirty="0">
                <a:latin typeface="Arial Nova Light" panose="020B0304020202020204" pitchFamily="34" charset="0"/>
              </a:rPr>
              <a:t>At Nike, we believe in the power of people to move the world forward. Our mission is to be a leader in building a diverse, inclusive team and culture.</a:t>
            </a:r>
            <a:endParaRPr lang="en-NL" sz="1400" i="1" dirty="0">
              <a:latin typeface="Arial Nova Light" panose="020B0304020202020204" pitchFamily="34" charset="0"/>
            </a:endParaRPr>
          </a:p>
        </p:txBody>
      </p:sp>
      <p:sp>
        <p:nvSpPr>
          <p:cNvPr id="12" name="TextBox 11">
            <a:extLst>
              <a:ext uri="{FF2B5EF4-FFF2-40B4-BE49-F238E27FC236}">
                <a16:creationId xmlns:a16="http://schemas.microsoft.com/office/drawing/2014/main" id="{E2B38FA2-D0EC-0C4C-88DA-DA6AF9121343}"/>
              </a:ext>
            </a:extLst>
          </p:cNvPr>
          <p:cNvSpPr txBox="1"/>
          <p:nvPr/>
        </p:nvSpPr>
        <p:spPr>
          <a:xfrm>
            <a:off x="347283" y="3509781"/>
            <a:ext cx="10653652" cy="562655"/>
          </a:xfrm>
          <a:prstGeom prst="rect">
            <a:avLst/>
          </a:prstGeom>
          <a:noFill/>
        </p:spPr>
        <p:txBody>
          <a:bodyPr wrap="square" rtlCol="0">
            <a:spAutoFit/>
          </a:bodyPr>
          <a:lstStyle/>
          <a:p>
            <a:pPr algn="l">
              <a:lnSpc>
                <a:spcPct val="114000"/>
              </a:lnSpc>
              <a:spcAft>
                <a:spcPts val="1200"/>
              </a:spcAft>
            </a:pPr>
            <a:r>
              <a:rPr lang="en-NL" sz="1400" b="1" dirty="0">
                <a:latin typeface="Arial Nova Cond" panose="020B0506020202020204" pitchFamily="34" charset="0"/>
              </a:rPr>
              <a:t>Kendrick Lamar </a:t>
            </a:r>
            <a:r>
              <a:rPr lang="en-NL" sz="1400" dirty="0">
                <a:latin typeface="Arial Nova Cond Light" panose="020B0306020202020204" pitchFamily="34" charset="0"/>
              </a:rPr>
              <a:t>and </a:t>
            </a:r>
            <a:r>
              <a:rPr lang="en-NL" sz="1400" b="1" dirty="0">
                <a:latin typeface="Arial Nova Cond" panose="020B0506020202020204" pitchFamily="34" charset="0"/>
              </a:rPr>
              <a:t>Travis Scott </a:t>
            </a:r>
            <a:r>
              <a:rPr lang="en-NL" sz="1400" dirty="0">
                <a:latin typeface="Arial Nova Cond Light" panose="020B0306020202020204" pitchFamily="34" charset="0"/>
              </a:rPr>
              <a:t>project a message of mysoginy and objectifying women in their lyrics, and portraying men as macho, drinking and using drugs, referring to killing and aggression.   This is not in line with nike Diversity and Inclusion messaging around gender and sexuality specifically. </a:t>
            </a:r>
          </a:p>
        </p:txBody>
      </p:sp>
      <p:sp>
        <p:nvSpPr>
          <p:cNvPr id="13" name="TextBox 12">
            <a:extLst>
              <a:ext uri="{FF2B5EF4-FFF2-40B4-BE49-F238E27FC236}">
                <a16:creationId xmlns:a16="http://schemas.microsoft.com/office/drawing/2014/main" id="{0EDFFF0D-B4BE-9A49-83DA-7FB9C546F9AE}"/>
              </a:ext>
            </a:extLst>
          </p:cNvPr>
          <p:cNvSpPr txBox="1"/>
          <p:nvPr/>
        </p:nvSpPr>
        <p:spPr>
          <a:xfrm>
            <a:off x="5921882" y="1003894"/>
            <a:ext cx="5259977" cy="1698863"/>
          </a:xfrm>
          <a:prstGeom prst="rect">
            <a:avLst/>
          </a:prstGeom>
          <a:noFill/>
        </p:spPr>
        <p:txBody>
          <a:bodyPr wrap="square" rtlCol="0">
            <a:spAutoFit/>
          </a:bodyPr>
          <a:lstStyle/>
          <a:p>
            <a:pPr>
              <a:lnSpc>
                <a:spcPct val="114000"/>
              </a:lnSpc>
              <a:spcAft>
                <a:spcPts val="1200"/>
              </a:spcAft>
            </a:pPr>
            <a:r>
              <a:rPr lang="en-GB" sz="1400" b="1" dirty="0">
                <a:latin typeface="Arial Nova Cond" panose="020B0506020202020204" pitchFamily="34" charset="0"/>
              </a:rPr>
              <a:t>Nike values: Building communities</a:t>
            </a:r>
            <a:endParaRPr lang="en-NL" sz="1400" b="1" dirty="0">
              <a:latin typeface="Arial Nova Cond" panose="020B0506020202020204" pitchFamily="34" charset="0"/>
            </a:endParaRPr>
          </a:p>
          <a:p>
            <a:pPr>
              <a:lnSpc>
                <a:spcPct val="114000"/>
              </a:lnSpc>
              <a:spcAft>
                <a:spcPts val="1200"/>
              </a:spcAft>
            </a:pPr>
            <a:r>
              <a:rPr lang="en-GB" sz="1400" i="1" dirty="0">
                <a:latin typeface="Arial Nova Light" panose="020B0304020202020204" pitchFamily="34" charset="0"/>
              </a:rPr>
              <a:t>We build community through our shared love of sport, and it all begins with the next generation. Our approach focuses on building more equal, inclusive and active communities; investing in the areas where we live and work; and engaging our employees in their communities.</a:t>
            </a:r>
          </a:p>
        </p:txBody>
      </p:sp>
      <p:sp>
        <p:nvSpPr>
          <p:cNvPr id="16" name="TextBox 15">
            <a:extLst>
              <a:ext uri="{FF2B5EF4-FFF2-40B4-BE49-F238E27FC236}">
                <a16:creationId xmlns:a16="http://schemas.microsoft.com/office/drawing/2014/main" id="{422AB51D-DA12-9B49-B26E-1578D419BD28}"/>
              </a:ext>
            </a:extLst>
          </p:cNvPr>
          <p:cNvSpPr txBox="1"/>
          <p:nvPr/>
        </p:nvSpPr>
        <p:spPr>
          <a:xfrm>
            <a:off x="347283" y="4201920"/>
            <a:ext cx="10105012" cy="562655"/>
          </a:xfrm>
          <a:prstGeom prst="rect">
            <a:avLst/>
          </a:prstGeom>
          <a:noFill/>
        </p:spPr>
        <p:txBody>
          <a:bodyPr wrap="square" rtlCol="0">
            <a:spAutoFit/>
          </a:bodyPr>
          <a:lstStyle/>
          <a:p>
            <a:pPr algn="l">
              <a:lnSpc>
                <a:spcPct val="114000"/>
              </a:lnSpc>
              <a:spcAft>
                <a:spcPts val="1200"/>
              </a:spcAft>
            </a:pPr>
            <a:r>
              <a:rPr lang="en-NL" sz="1400" b="1" dirty="0">
                <a:latin typeface="Arial Nova Cond" panose="020B0506020202020204" pitchFamily="34" charset="0"/>
              </a:rPr>
              <a:t>Koffee</a:t>
            </a:r>
            <a:r>
              <a:rPr lang="en-NL" sz="1400" dirty="0">
                <a:latin typeface="Arial Nova Cond Light" panose="020B0306020202020204" pitchFamily="34" charset="0"/>
              </a:rPr>
              <a:t>, although less popular, is much more inspiring in her lyrics.   She refers to female empowerment, love and gratitude.   </a:t>
            </a:r>
            <a:r>
              <a:rPr lang="en-GB" sz="1400" dirty="0">
                <a:latin typeface="Arial Nova Cond Light" panose="020B0306020202020204" pitchFamily="34" charset="0"/>
              </a:rPr>
              <a:t>T</a:t>
            </a:r>
            <a:r>
              <a:rPr lang="en-NL" sz="1400" dirty="0">
                <a:latin typeface="Arial Nova Cond Light" panose="020B0306020202020204" pitchFamily="34" charset="0"/>
              </a:rPr>
              <a:t>his is much more in line with Nike messaging.   She is a black woman as well and Nike connecting with her displays commitment to D&amp;I for her fans.</a:t>
            </a:r>
          </a:p>
        </p:txBody>
      </p:sp>
      <p:sp>
        <p:nvSpPr>
          <p:cNvPr id="10" name="TextBox 9">
            <a:extLst>
              <a:ext uri="{FF2B5EF4-FFF2-40B4-BE49-F238E27FC236}">
                <a16:creationId xmlns:a16="http://schemas.microsoft.com/office/drawing/2014/main" id="{11DBEC7D-0A94-8D45-BCC2-0FE990E71048}"/>
              </a:ext>
            </a:extLst>
          </p:cNvPr>
          <p:cNvSpPr txBox="1"/>
          <p:nvPr/>
        </p:nvSpPr>
        <p:spPr>
          <a:xfrm>
            <a:off x="347283" y="5175386"/>
            <a:ext cx="10105012" cy="1361591"/>
          </a:xfrm>
          <a:prstGeom prst="rect">
            <a:avLst/>
          </a:prstGeom>
          <a:noFill/>
        </p:spPr>
        <p:txBody>
          <a:bodyPr wrap="square" rtlCol="0">
            <a:spAutoFit/>
          </a:bodyPr>
          <a:lstStyle/>
          <a:p>
            <a:pPr algn="ctr">
              <a:lnSpc>
                <a:spcPct val="114000"/>
              </a:lnSpc>
              <a:spcAft>
                <a:spcPts val="1200"/>
              </a:spcAft>
            </a:pPr>
            <a:r>
              <a:rPr lang="en-NL" sz="1400" b="1" dirty="0">
                <a:solidFill>
                  <a:srgbClr val="FE6F03"/>
                </a:solidFill>
                <a:latin typeface="Arial Nova Cond" panose="020B0506020202020204" pitchFamily="34" charset="0"/>
              </a:rPr>
              <a:t>SETIMENT</a:t>
            </a:r>
          </a:p>
          <a:p>
            <a:pPr algn="l">
              <a:lnSpc>
                <a:spcPct val="114000"/>
              </a:lnSpc>
              <a:spcAft>
                <a:spcPts val="1200"/>
              </a:spcAft>
            </a:pPr>
            <a:r>
              <a:rPr lang="en-NL" sz="1400" dirty="0">
                <a:latin typeface="Arial Nova Cond Light" panose="020B0306020202020204" pitchFamily="34" charset="0"/>
              </a:rPr>
              <a:t>Measured sentiment show that Koffee and Billie convey positive and even inspiring feelings in their lyrics.  </a:t>
            </a:r>
            <a:r>
              <a:rPr lang="en-GB" sz="1400" dirty="0">
                <a:latin typeface="Arial Nova Cond Light" panose="020B0306020202020204" pitchFamily="34" charset="0"/>
              </a:rPr>
              <a:t>T</a:t>
            </a:r>
            <a:r>
              <a:rPr lang="en-NL" sz="1400" dirty="0">
                <a:latin typeface="Arial Nova Cond Light" panose="020B0306020202020204" pitchFamily="34" charset="0"/>
              </a:rPr>
              <a:t>he positive sentiment is more in line with Nike values. </a:t>
            </a:r>
          </a:p>
          <a:p>
            <a:pPr algn="l">
              <a:lnSpc>
                <a:spcPct val="114000"/>
              </a:lnSpc>
              <a:spcAft>
                <a:spcPts val="1200"/>
              </a:spcAft>
            </a:pPr>
            <a:r>
              <a:rPr lang="en-NL" sz="1400" dirty="0">
                <a:latin typeface="Arial Nova Cond Light" panose="020B0306020202020204" pitchFamily="34" charset="0"/>
              </a:rPr>
              <a:t>Drake is somewhat less, and Kendrick and Travis are lower, conveying negative feelings in their lyrics. </a:t>
            </a:r>
          </a:p>
        </p:txBody>
      </p:sp>
      <p:sp>
        <p:nvSpPr>
          <p:cNvPr id="5" name="AutoShape 2">
            <a:hlinkClick r:id="rId2" tooltip="Building Community"/>
            <a:extLst>
              <a:ext uri="{FF2B5EF4-FFF2-40B4-BE49-F238E27FC236}">
                <a16:creationId xmlns:a16="http://schemas.microsoft.com/office/drawing/2014/main" id="{4A6AFB7B-5964-C14A-A2C7-81F79ADC07D0}"/>
              </a:ext>
            </a:extLst>
          </p:cNvPr>
          <p:cNvSpPr>
            <a:spLocks noChangeAspect="1" noChangeArrowheads="1"/>
          </p:cNvSpPr>
          <p:nvPr/>
        </p:nvSpPr>
        <p:spPr bwMode="auto">
          <a:xfrm>
            <a:off x="866775" y="16827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NL"/>
          </a:p>
        </p:txBody>
      </p:sp>
      <p:sp>
        <p:nvSpPr>
          <p:cNvPr id="6" name="TextBox 5">
            <a:extLst>
              <a:ext uri="{FF2B5EF4-FFF2-40B4-BE49-F238E27FC236}">
                <a16:creationId xmlns:a16="http://schemas.microsoft.com/office/drawing/2014/main" id="{5582A7AB-CD09-9C45-90CF-FB312398E6C7}"/>
              </a:ext>
            </a:extLst>
          </p:cNvPr>
          <p:cNvSpPr txBox="1"/>
          <p:nvPr/>
        </p:nvSpPr>
        <p:spPr>
          <a:xfrm>
            <a:off x="4943959" y="3071096"/>
            <a:ext cx="911660" cy="317074"/>
          </a:xfrm>
          <a:prstGeom prst="rect">
            <a:avLst/>
          </a:prstGeom>
          <a:noFill/>
        </p:spPr>
        <p:txBody>
          <a:bodyPr wrap="none" rtlCol="0">
            <a:spAutoFit/>
          </a:bodyPr>
          <a:lstStyle/>
          <a:p>
            <a:pPr>
              <a:lnSpc>
                <a:spcPct val="114000"/>
              </a:lnSpc>
              <a:spcAft>
                <a:spcPts val="1200"/>
              </a:spcAft>
            </a:pPr>
            <a:r>
              <a:rPr lang="en-NL" sz="1400" b="1" dirty="0">
                <a:solidFill>
                  <a:srgbClr val="FE6F03"/>
                </a:solidFill>
                <a:latin typeface="Arial Nova Cond" panose="020B0506020202020204" pitchFamily="34" charset="0"/>
              </a:rPr>
              <a:t>MESSAGE</a:t>
            </a:r>
            <a:endParaRPr lang="en-NL" sz="1400" dirty="0">
              <a:solidFill>
                <a:srgbClr val="FE6F03"/>
              </a:solidFill>
              <a:latin typeface="Arial Nova Cond Light" panose="020B0306020202020204" pitchFamily="34" charset="0"/>
            </a:endParaRPr>
          </a:p>
        </p:txBody>
      </p:sp>
      <p:sp>
        <p:nvSpPr>
          <p:cNvPr id="11" name="TextBox 10">
            <a:extLst>
              <a:ext uri="{FF2B5EF4-FFF2-40B4-BE49-F238E27FC236}">
                <a16:creationId xmlns:a16="http://schemas.microsoft.com/office/drawing/2014/main" id="{2CC76FDB-6684-1A4F-9DDB-435AC356DB29}"/>
              </a:ext>
            </a:extLst>
          </p:cNvPr>
          <p:cNvSpPr txBox="1"/>
          <p:nvPr/>
        </p:nvSpPr>
        <p:spPr>
          <a:xfrm>
            <a:off x="-49107" y="-37266"/>
            <a:ext cx="1328468" cy="317074"/>
          </a:xfrm>
          <a:prstGeom prst="rect">
            <a:avLst/>
          </a:prstGeom>
          <a:noFill/>
        </p:spPr>
        <p:txBody>
          <a:bodyPr wrap="square" rtlCol="0">
            <a:spAutoFit/>
          </a:bodyPr>
          <a:lstStyle/>
          <a:p>
            <a:pPr algn="l">
              <a:lnSpc>
                <a:spcPct val="114000"/>
              </a:lnSpc>
              <a:spcAft>
                <a:spcPts val="1200"/>
              </a:spcAft>
            </a:pPr>
            <a:r>
              <a:rPr lang="en-US" sz="1400" i="1" dirty="0">
                <a:latin typeface="Arial Nova Cond Light" panose="020B0306020202020204" pitchFamily="34" charset="0"/>
              </a:rPr>
              <a:t>AMBASSADORS</a:t>
            </a:r>
          </a:p>
        </p:txBody>
      </p:sp>
    </p:spTree>
    <p:extLst>
      <p:ext uri="{BB962C8B-B14F-4D97-AF65-F5344CB8AC3E}">
        <p14:creationId xmlns:p14="http://schemas.microsoft.com/office/powerpoint/2010/main" val="36529893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1750</Words>
  <Application>Microsoft Macintosh PowerPoint</Application>
  <PresentationFormat>Widescreen</PresentationFormat>
  <Paragraphs>164</Paragraphs>
  <Slides>14</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Arial</vt:lpstr>
      <vt:lpstr>Arial Nova Cond</vt:lpstr>
      <vt:lpstr>Arial Nova Cond Light</vt:lpstr>
      <vt:lpstr>Arial Nova Light</vt:lpstr>
      <vt:lpstr>Calibri</vt:lpstr>
      <vt:lpstr>Calibri Light</vt:lpstr>
      <vt:lpstr>charter</vt:lpstr>
      <vt:lpstr>charter</vt:lpstr>
      <vt:lpstr>Futura ND for Nike 365 Cn XBd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Morrison, Jessica (NEON)</dc:creator>
  <cp:lastModifiedBy>Morrison, Jessica (NEON)</cp:lastModifiedBy>
  <cp:revision>1</cp:revision>
  <dcterms:created xsi:type="dcterms:W3CDTF">2022-04-15T10:10:23Z</dcterms:created>
  <dcterms:modified xsi:type="dcterms:W3CDTF">2022-04-15T10:14:20Z</dcterms:modified>
</cp:coreProperties>
</file>

<file path=docProps/thumbnail.jpeg>
</file>